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12192000" cy="6858000"/>
  <p:embeddedFontLst>
    <p:embeddedFont>
      <p:font typeface="MiSans" charset="-122"/>
      <p:regular r:id="rId43"/>
    </p:embeddedFont>
    <p:embeddedFont>
      <p:font typeface="Cambria" panose="02040503050406030204"/>
      <p:regular r:id="rId44"/>
      <p:bold r:id="rId45"/>
      <p:italic r:id="rId46"/>
      <p:boldItalic r:id="rId4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font" Target="fonts/font5.fntdata"/><Relationship Id="rId46" Type="http://schemas.openxmlformats.org/officeDocument/2006/relationships/font" Target="fonts/font4.fntdata"/><Relationship Id="rId45" Type="http://schemas.openxmlformats.org/officeDocument/2006/relationships/font" Target="fonts/font3.fntdata"/><Relationship Id="rId44" Type="http://schemas.openxmlformats.org/officeDocument/2006/relationships/font" Target="fonts/font2.fntdata"/><Relationship Id="rId43" Type="http://schemas.openxmlformats.org/officeDocument/2006/relationships/font" Target="fonts/font1.fntdata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Notes Placeholder 1"/>
          <p:cNvSpPr/>
          <p:nvPr>
            <p:ph type="body" idx="1"/>
          </p:nvPr>
        </p:nvSpPr>
        <p:spPr/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【开场白，约2分钟】</a:t>
            </a:r>
            <a:endParaRPr lang="en-US" sz="1200" noProof="1"/>
          </a:p>
          <a:p>
            <a:r>
              <a:rPr lang="en-US" sz="1200" noProof="1"/>
              <a:t>同学们好。上次课结束前，我给大家留了一张"入场券"——双摆实验的两张截图和你估计的分离秒数。今天我们就从这张入场券开始。</a:t>
            </a:r>
            <a:endParaRPr lang="en-US" sz="1200" noProof="1"/>
          </a:p>
          <a:p>
            <a:r>
              <a:rPr lang="en-US" sz="1200" noProof="1"/>
              <a:t>上节课我们讲到：300年前牛顿建立了钟表宇宙，拉普拉斯把它推到极致，庞加莱在三体问题里发现了第一道裂缝。但故事到这里沉寂了70年——混沌的第二次发现，要等到1961年冬天，一台笨重的计算机和一个"偷懒"的决定。</a:t>
            </a:r>
            <a:endParaRPr lang="en-US" sz="1200" noProof="1"/>
          </a:p>
          <a:p>
            <a:r>
              <a:rPr lang="en-US" sz="1200" noProof="1"/>
              <a:t>今天的主角是爱德华·洛伦茨。今天这节课结束时，"蝴蝶效应"这四个字在你们心中将不再是一个文艺比喻，而是一个精确的科学概念。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【舍入误差事件核心页，约5分钟】</a:t>
            </a:r>
            <a:endParaRPr lang="en-US" sz="1200" noProof="1"/>
          </a:p>
          <a:p>
            <a:r>
              <a:rPr lang="en-US" sz="1200" noProof="1"/>
              <a:t>现在揭晓答案。洛伦茨检查后发现：计算机没坏，程序没错，数也没抄错——只是抄得"不够细"。</a:t>
            </a:r>
            <a:endParaRPr lang="en-US" sz="1200" noProof="1"/>
          </a:p>
          <a:p>
            <a:r>
              <a:rPr lang="en-US" sz="1200" noProof="1"/>
              <a:t>打印纸带上的数字保留三位小数：0.506。而计算机内部实际存的是六位小数：0.506127。</a:t>
            </a:r>
            <a:endParaRPr lang="en-US" sz="1200" noProof="1"/>
          </a:p>
          <a:p>
            <a:r>
              <a:rPr lang="en-US" sz="1200" noProof="1"/>
              <a:t>差别是多少？0.000127，大约万分之一。相当于测量温度差了千分之一度，相当于一阵微风吹过。</a:t>
            </a:r>
            <a:endParaRPr lang="en-US" sz="1200" noProof="1"/>
          </a:p>
          <a:p>
            <a:r>
              <a:rPr lang="en-US" sz="1200" noProof="1"/>
              <a:t>在当时所有人的直觉里，这点差别完全可以忽略——就像你用尺子量身高，差一根头发丝，不影响你知道自己多高。</a:t>
            </a:r>
            <a:endParaRPr lang="en-US" sz="1200" noProof="1"/>
          </a:p>
          <a:p>
            <a:r>
              <a:rPr lang="en-US" sz="1200" noProof="1"/>
              <a:t>但结果大家都看到了：开头两条曲线几乎重合，十几秒后彻底分道扬镳，走出完全不同的"天气"。</a:t>
            </a:r>
            <a:endParaRPr lang="en-US" sz="1200" noProof="1"/>
          </a:p>
          <a:p>
            <a:r>
              <a:rPr lang="en-US" sz="1200" noProof="1"/>
              <a:t>【指着图讲】上半张图是两次模拟的天气变量随时间变化——注意前12秒几乎重合，之后完全对不上。下半张图是两条轨迹的距离（对数刻度）——一条持续爬升的线，大约每2.5秒翻10倍。</a:t>
            </a:r>
            <a:endParaRPr lang="en-US" sz="1200" noProof="1"/>
          </a:p>
          <a:p>
            <a:r>
              <a:rPr lang="en-US" sz="1200" noProof="1"/>
              <a:t>这就是上节课你们双摆实验的同款现象，只不过这次出现在"天气"里。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【第一反应与排除法，约3分钟】</a:t>
            </a:r>
            <a:endParaRPr lang="en-US" sz="1200" noProof="1"/>
          </a:p>
          <a:p>
            <a:r>
              <a:rPr lang="en-US" sz="1200" noProof="1"/>
              <a:t>回到刚才的问题：你的第一反应是什么？洛伦茨的第一反应和你们一样——机器出故障了。</a:t>
            </a:r>
            <a:endParaRPr lang="en-US" sz="1200" noProof="1"/>
          </a:p>
          <a:p>
            <a:r>
              <a:rPr lang="en-US" sz="1200" noProof="1"/>
              <a:t>他的排查过程是一个标准的科学排除法，值得我们学：</a:t>
            </a:r>
            <a:endParaRPr lang="en-US" sz="1200" noProof="1"/>
          </a:p>
          <a:p>
            <a:r>
              <a:rPr lang="en-US" sz="1200" noProof="1"/>
              <a:t>① 怀疑硬件：真空管计算机经常坏，检查——没坏；</a:t>
            </a:r>
            <a:endParaRPr lang="en-US" sz="1200" noProof="1"/>
          </a:p>
          <a:p>
            <a:r>
              <a:rPr lang="en-US" sz="1200" noProof="1"/>
              <a:t>② 怀疑程序：逐行检查代码——没错；</a:t>
            </a:r>
            <a:endParaRPr lang="en-US" sz="1200" noProof="1"/>
          </a:p>
          <a:p>
            <a:r>
              <a:rPr lang="en-US" sz="1200" noProof="1"/>
              <a:t>③ 怀疑抄错数：核对纸带——数对得上；</a:t>
            </a:r>
            <a:endParaRPr lang="en-US" sz="1200" noProof="1"/>
          </a:p>
          <a:p>
            <a:r>
              <a:rPr lang="en-US" sz="1200" noProof="1"/>
              <a:t>④ 最后才发现：问题出在"位数"上——他抄的是三位小数，机器用的是六位。</a:t>
            </a:r>
            <a:endParaRPr lang="en-US" sz="1200" noProof="1"/>
          </a:p>
          <a:p>
            <a:r>
              <a:rPr lang="en-US" sz="1200" noProof="1"/>
              <a:t>关键一步是第四步之后的念头。换成别人，可能骂一句"下次抄全点"就完了。但洛伦茨停下来问了一个更深的问题：</a:t>
            </a:r>
            <a:endParaRPr lang="en-US" sz="1200" noProof="1"/>
          </a:p>
          <a:p>
            <a:r>
              <a:rPr lang="en-US" sz="1200" noProof="1"/>
              <a:t>"为什么万分之一的差别，会被放大成完全不同的天气？"</a:t>
            </a:r>
            <a:endParaRPr lang="en-US" sz="1200" noProof="1"/>
          </a:p>
          <a:p>
            <a:r>
              <a:rPr lang="en-US" sz="1200" noProof="1"/>
              <a:t>这个问题，牛顿力学的标准答案是"不应该"。教科书说：初值差一点，结果差一点——误差大致按比例传播。洛伦茨看到的却是：误差按"翻倍"传播。</a:t>
            </a:r>
            <a:endParaRPr lang="en-US" sz="1200" noProof="1"/>
          </a:p>
          <a:p>
            <a:r>
              <a:rPr lang="en-US" sz="1200" noProof="1"/>
              <a:t>【过渡】他意识到：这不是机器的bug，而是天气这类系统的"特性"。下一页就是他的顿悟。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【顿悟页，约3分钟，放慢语速】</a:t>
            </a:r>
            <a:endParaRPr lang="en-US" sz="1200" noProof="1"/>
          </a:p>
          <a:p>
            <a:r>
              <a:rPr lang="en-US" sz="1200" noProof="1"/>
              <a:t>洛伦茨从这次事故里提炼出的结论，用一句话说就是：天气这个系统，对初始条件极端敏感。</a:t>
            </a:r>
            <a:endParaRPr lang="en-US" sz="1200" noProof="1"/>
          </a:p>
          <a:p>
            <a:r>
              <a:rPr lang="en-US" sz="1200" noProof="1"/>
              <a:t>由此推出两个改变世界的推论：</a:t>
            </a:r>
            <a:endParaRPr lang="en-US" sz="1200" noProof="1"/>
          </a:p>
          <a:p>
            <a:r>
              <a:rPr lang="en-US" sz="1200" noProof="1"/>
              <a:t>推论一：长期天气预报存在不可逾越的上限。因为测量永远有误差——你的温度计再精密，也测不到小数点后无穷多位。而这点永远消除不了的误差，会被系统指数放大，几天之内吞掉全部预测信息。</a:t>
            </a:r>
            <a:endParaRPr lang="en-US" sz="1200" noProof="1"/>
          </a:p>
          <a:p>
            <a:r>
              <a:rPr lang="en-US" sz="1200" noProof="1"/>
              <a:t>推论二：问题不在仪器，而在系统本身。换更好的温度计没用——误差缩小一万倍，只是把"预报极限"往后推一点点。这就是你们实验0已经亲手验证过的规律！</a:t>
            </a:r>
            <a:endParaRPr lang="en-US" sz="1200" noProof="1"/>
          </a:p>
          <a:p>
            <a:r>
              <a:rPr lang="en-US" sz="1200" noProof="1"/>
              <a:t>请大家注意这两个推论的关联：它们和第1讲庞加莱的"永恒混沌"遥相呼应，但洛伦茨的发现有一个庞加莱没有的东西——它直接关乎每个人的生活：天气预报到底能报几天。</a:t>
            </a:r>
            <a:endParaRPr lang="en-US" sz="1200" noProof="1"/>
          </a:p>
          <a:p>
            <a:r>
              <a:rPr lang="en-US" sz="1200" noProof="1"/>
              <a:t>【互动提问】既然测量误差永远存在，"无限提高测量精度能不能实现无限期预报？"（不能——指数放大意味着误差缩小10倍只换来固定的几小时/几天，这就是对数与指数的赛跑，指数永远赢。）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【课堂互动环节，约10分钟。提前在教师机浏览器打开：配套资源/洛伦茨吸引子模拟器_课堂版.html】</a:t>
            </a:r>
            <a:endParaRPr lang="en-US" sz="1200" noProof="1"/>
          </a:p>
          <a:p>
            <a:r>
              <a:rPr lang="en-US" sz="1200" noProof="1"/>
              <a:t>演示步骤：</a:t>
            </a:r>
            <a:endParaRPr lang="en-US" sz="1200" noProof="1"/>
          </a:p>
          <a:p>
            <a:r>
              <a:rPr lang="en-US" sz="1200" noProof="1"/>
              <a:t>① 先点"开始"，让大家看轨迹画蝴蝶：轨迹先绕一翼转几圈，突然跳到另一翼——永远不落笔重复，却也永远不飞出边界。提问："它像什么？"（蝴蝶/猫头鹰面具/无穷符号∞）</a:t>
            </a:r>
            <a:endParaRPr lang="en-US" sz="1200" noProof="1"/>
          </a:p>
          <a:p>
            <a:r>
              <a:rPr lang="en-US" sz="1200" noProof="1"/>
              <a:t>② 开启"对比模式"：屏幕上出现两条几乎重合的轨迹（红/青），初值只差0.001。请大家盯着看：前几秒完全重合，十几秒后一条在左翼一条在右翼——正式分道扬镳。</a:t>
            </a:r>
            <a:endParaRPr lang="en-US" sz="1200" noProof="1"/>
          </a:p>
          <a:p>
            <a:r>
              <a:rPr lang="en-US" sz="1200" noProof="1"/>
              <a:t>③ 看右侧"分离曲线"（对数刻度）：近似一条直线爬升。指出：直线斜率就是李雅普诺夫指数λ，我们稍后回来量它。</a:t>
            </a:r>
            <a:endParaRPr lang="en-US" sz="1200" noProof="1"/>
          </a:p>
          <a:p>
            <a:r>
              <a:rPr lang="en-US" sz="1200" noProof="1"/>
              <a:t>④ 切换"1961复现"按钮：直接重现舍入误差实验——两条x(t)时间序列从重合到分叉，与刚才讲的故事对应。</a:t>
            </a:r>
            <a:endParaRPr lang="en-US" sz="1200" noProof="1"/>
          </a:p>
          <a:p>
            <a:r>
              <a:rPr lang="en-US" sz="1200" noProof="1"/>
              <a:t>⑤ 拖ρ滑杆：先把ρ调到10——轨迹螺旋收缩到一个点，不动了！"蝴蝶死了"。再调回28——蝴蝶复活。这个对比极其震撼，为第3章"分岔"埋下伏笔。</a:t>
            </a:r>
            <a:endParaRPr lang="en-US" sz="1200" noProof="1"/>
          </a:p>
          <a:p>
            <a:r>
              <a:rPr lang="en-US" sz="1200" noProof="1"/>
              <a:t>【互动提问】轨迹永不重复，却也永不飞出——这种"有界的混乱"和我们生活里的什么现象像？（心跳、经济波动……为后面章节埋伏笔）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【第二节开场，约1分钟】</a:t>
            </a:r>
            <a:endParaRPr lang="en-US" sz="1200" noProof="1"/>
          </a:p>
          <a:p>
            <a:r>
              <a:rPr lang="en-US" sz="1200" noProof="1"/>
              <a:t>刚才大家在模拟器里看到的那只蝴蝶，是从哪里来的？它不是洛伦茨手绘的，而是从三个方程里自己"长"出来的。</a:t>
            </a:r>
            <a:endParaRPr lang="en-US" sz="1200" noProof="1"/>
          </a:p>
          <a:p>
            <a:r>
              <a:rPr lang="en-US" sz="1200" noProof="1"/>
              <a:t>这一节我们不用解方程——我们只做三件事：看看方程长什么样、理解它在画什么、明白那只蝴蝶为什么是两片翅膀。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【洛伦茨方程展示，约4分钟】</a:t>
            </a:r>
            <a:endParaRPr lang="en-US" sz="1200" noProof="1"/>
          </a:p>
          <a:p>
            <a:r>
              <a:rPr lang="en-US" sz="1200" noProof="1"/>
              <a:t>1963年，洛伦茨把12个方程进一步简化到3个——这就是著名的洛伦茨方程。请大家看一眼，不用记、不用解。</a:t>
            </a:r>
            <a:endParaRPr lang="en-US" sz="1200" noProof="1"/>
          </a:p>
          <a:p>
            <a:r>
              <a:rPr lang="en-US" sz="1200" noProof="1"/>
              <a:t>三个变量是什么？想象一口锅烧开水：下层热、上层冷，热水上升冷水下降，形成对流。x 是对流翻滚的强度（滚多快），y 是水平方向的温差，z 是竖直方向的温差分布。</a:t>
            </a:r>
            <a:endParaRPr lang="en-US" sz="1200" noProof="1"/>
          </a:p>
          <a:p>
            <a:r>
              <a:rPr lang="en-US" sz="1200" noProof="1"/>
              <a:t>三个常数是三个"旋钮"：σ 描述流体有多"黏"，ρ 描述加热多猛（火候），β 描述容器的形状比例。经典取值 σ=10、ρ=28、β=8/3。</a:t>
            </a:r>
            <a:endParaRPr lang="en-US" sz="1200" noProof="1"/>
          </a:p>
          <a:p>
            <a:r>
              <a:rPr lang="en-US" sz="1200" noProof="1"/>
              <a:t>注意方程的"长相"：每一行的右边都不复杂——只有乘法和减法，没有三角函数、没有对数。它"简单"到可以写在名片上。</a:t>
            </a:r>
            <a:endParaRPr lang="en-US" sz="1200" noProof="1"/>
          </a:p>
          <a:p>
            <a:r>
              <a:rPr lang="en-US" sz="1200" noProof="1"/>
              <a:t>但请看第二行里的 xz 和第三行里的 xy——变量互相乘在一起。这就是"非线性"：你中有我、我中有你。正是这个小小的交叉项，让系统永远无法被"算到头"。</a:t>
            </a:r>
            <a:endParaRPr lang="en-US" sz="1200" noProof="1"/>
          </a:p>
          <a:p>
            <a:r>
              <a:rPr lang="en-US" sz="1200" noProof="1"/>
              <a:t>【强调】今天我们只记住一句话：方程极简单，行为极复杂。简单规则产生复杂行为——这是混沌理论送给21世纪最重要的世界观之一，下次课（非线性）我们还会回来。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【相空间概念，约4分钟】</a:t>
            </a:r>
            <a:endParaRPr lang="en-US" sz="1200" noProof="1"/>
          </a:p>
          <a:p>
            <a:r>
              <a:rPr lang="en-US" sz="1200" noProof="1"/>
              <a:t>刚才模拟器里那只蝴蝶，画的是 x 和 z 两个变量——不是真实的空间位置！这页要讲清一个关键思想：相空间（状态空间）。</a:t>
            </a:r>
            <a:endParaRPr lang="en-US" sz="1200" noProof="1"/>
          </a:p>
          <a:p>
            <a:r>
              <a:rPr lang="en-US" sz="1200" noProof="1"/>
              <a:t>用Tim Palmer的"买裤子"类比：你网购裤子，需要提供三个尺寸——腰围、腿长、颜色。每一条裤子对应"三维尺寸空间"里的一个点。点不是裤子本身，但它完整描述了一条裤子。</a:t>
            </a:r>
            <a:endParaRPr lang="en-US" sz="1200" noProof="1"/>
          </a:p>
          <a:p>
            <a:r>
              <a:rPr lang="en-US" sz="1200" noProof="1"/>
              <a:t>同样，洛伦茨系统的"状态"由三个数 (x, y, z) 完全确定。把这三个数当成坐标，就得到一个三维的"状态空间"：系统每一时刻的状态是一个点；时间流逝，这个点在空间里跳舞，画出一条轨迹。</a:t>
            </a:r>
            <a:endParaRPr lang="en-US" sz="1200" noProof="1"/>
          </a:p>
          <a:p>
            <a:r>
              <a:rPr lang="en-US" sz="1200" noProof="1"/>
              <a:t>这样做的好处：时间序列（x随时间起伏的曲线）看起来杂乱无章；但换到状态空间里看，轨迹竟然组织成了优美的蝴蝶形状——混乱中藏着几何结构。</a:t>
            </a:r>
            <a:endParaRPr lang="en-US" sz="1200" noProof="1"/>
          </a:p>
          <a:p>
            <a:r>
              <a:rPr lang="en-US" sz="1200" noProof="1"/>
              <a:t>【互动提问】你的心电图是时间序列；如果把它画进状态空间，健康的心脏和病变的心脏，轨迹形状会一样吗？（不一样——第6章我们会真的做这件事：用混沌方法分析心跳。）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【蝴蝶双翼几何直观，约3分钟】</a:t>
            </a:r>
            <a:endParaRPr lang="en-US" sz="1200" noProof="1"/>
          </a:p>
          <a:p>
            <a:r>
              <a:rPr lang="en-US" sz="1200" noProof="1"/>
              <a:t>仔细看这只"蝴蝶"：轨迹在左翼绕几圈，毫无预兆地跳到右翼，绕几圈，再跳回来——每圈都不重复，却永远不飞出两片翅膀的范围。</a:t>
            </a:r>
            <a:endParaRPr lang="en-US" sz="1200" noProof="1"/>
          </a:p>
          <a:p>
            <a:r>
              <a:rPr lang="en-US" sz="1200" noProof="1"/>
              <a:t>这个对象叫"洛伦茨吸引子"。"吸引子"的意思是：无论你从哪里出发，轨迹最终都会被吸到这只蝴蝶上——它是系统所有长期行为的"家"。</a:t>
            </a:r>
            <a:endParaRPr lang="en-US" sz="1200" noProof="1"/>
          </a:p>
          <a:p>
            <a:r>
              <a:rPr lang="en-US" sz="1200" noProof="1"/>
              <a:t>两个看似矛盾的性质同时成立：</a:t>
            </a:r>
            <a:endParaRPr lang="en-US" sz="1200" noProof="1"/>
          </a:p>
          <a:p>
            <a:r>
              <a:rPr lang="en-US" sz="1200" noProof="1"/>
              <a:t>· 有界：轨迹永不飞出蝴蝶（所以它不是"乱飞"）；</a:t>
            </a:r>
            <a:endParaRPr lang="en-US" sz="1200" noProof="1"/>
          </a:p>
          <a:p>
            <a:r>
              <a:rPr lang="en-US" sz="1200" noProof="1"/>
              <a:t>· 不重复：轨迹永不闭合（所以它不是"周期"）。</a:t>
            </a:r>
            <a:endParaRPr lang="en-US" sz="1200" noProof="1"/>
          </a:p>
          <a:p>
            <a:r>
              <a:rPr lang="en-US" sz="1200" noProof="1"/>
              <a:t>这正是上节课说的"混沌中有秩序"：宏观形状完全确定（永远是这只蝴蝶），微观路径完全不可预测（下一圈在哪一翼，说不准）。</a:t>
            </a:r>
            <a:endParaRPr lang="en-US" sz="1200" noProof="1"/>
          </a:p>
          <a:p>
            <a:r>
              <a:rPr lang="en-US" sz="1200" noProof="1"/>
              <a:t>数学家后来证明，这只蝴蝶的"边界"厚得惊人——它的维数约为2.06，比面多一点、比体少一点（第5章分形再讲）。</a:t>
            </a:r>
            <a:endParaRPr lang="en-US" sz="1200" noProof="1"/>
          </a:p>
          <a:p>
            <a:r>
              <a:rPr lang="en-US" sz="1200" noProof="1"/>
              <a:t>【互动提问】轨迹跳翼有没有规律？（没有——这正是不可预测性的几何体现。）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【拉伸与折叠，约3分钟】</a:t>
            </a:r>
            <a:endParaRPr lang="en-US" sz="1200" noProof="1"/>
          </a:p>
          <a:p>
            <a:r>
              <a:rPr lang="en-US" sz="1200" noProof="1"/>
              <a:t>蝴蝶双翼是怎么"制造"出初值敏感性的？答案是一个几何动作：拉伸加折叠——就像厨师做千层酥。</a:t>
            </a:r>
            <a:endParaRPr lang="en-US" sz="1200" noProof="1"/>
          </a:p>
          <a:p>
            <a:r>
              <a:rPr lang="en-US" sz="1200" noProof="1"/>
              <a:t>第一步，拉伸：把一小团代表"初始误差范围"的面团擀长——两个相邻的点被拉开，误差放大。</a:t>
            </a:r>
            <a:endParaRPr lang="en-US" sz="1200" noProof="1"/>
          </a:p>
          <a:p>
            <a:r>
              <a:rPr lang="en-US" sz="1200" noProof="1"/>
              <a:t>第二步，折叠：面团不能无限拉长（系统有界），于是被折叠回来，重新压进原来的范围。</a:t>
            </a:r>
            <a:endParaRPr lang="en-US" sz="1200" noProof="1"/>
          </a:p>
          <a:p>
            <a:r>
              <a:rPr lang="en-US" sz="1200" noProof="1"/>
              <a:t>反复"擀长—折叠—擀长—折叠"：每一轮误差都在放大，但轨迹始终留在有限区域里——这正是"有界但不重复"的几何发动机。</a:t>
            </a:r>
            <a:endParaRPr lang="en-US" sz="1200" noProof="1"/>
          </a:p>
          <a:p>
            <a:r>
              <a:rPr lang="en-US" sz="1200" noProof="1"/>
              <a:t>做千层酥时，两块本来挨着的面团，擀折几十次后可能隔了几千层；洛伦茨系统里，两个本来挨着的初始状态，演化几十秒后可能落在完全不同的翅膀上。</a:t>
            </a:r>
            <a:endParaRPr lang="en-US" sz="1200" noProof="1"/>
          </a:p>
          <a:p>
            <a:r>
              <a:rPr lang="en-US" sz="1200" noProof="1"/>
              <a:t>数学上这叫"斯梅尔马蹄映射"（Smale horseshoe），1960年代由斯梅尔提出——它是理解一切混沌吸引子的通用图纸。</a:t>
            </a:r>
            <a:endParaRPr lang="en-US" sz="1200" noProof="1"/>
          </a:p>
          <a:p>
            <a:r>
              <a:rPr lang="en-US" sz="1200" noProof="1"/>
              <a:t>【一句话】混沌 = 拉伸负责放大误差，折叠负责兜住轨迹。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【ρ旋钮页，约3分钟】</a:t>
            </a:r>
            <a:endParaRPr lang="en-US" sz="1200" noProof="1"/>
          </a:p>
          <a:p>
            <a:r>
              <a:rPr lang="en-US" sz="1200" noProof="1"/>
              <a:t>同一个洛伦茨方程，把"火候"旋钮 ρ 从28拧到10，会发生什么？左图：轨迹螺旋着收缩到一个点，然后永远停在那里——对流稳定下来，系统完全可预测。蝴蝶"死了"。</a:t>
            </a:r>
            <a:endParaRPr lang="en-US" sz="1200" noProof="1"/>
          </a:p>
          <a:p>
            <a:r>
              <a:rPr lang="en-US" sz="1200" noProof="1"/>
              <a:t>拧回28：蝴蝶复活，永不重复的混沌舞蹈重新开始。</a:t>
            </a:r>
            <a:endParaRPr lang="en-US" sz="1200" noProof="1"/>
          </a:p>
          <a:p>
            <a:r>
              <a:rPr lang="en-US" sz="1200" noProof="1"/>
              <a:t>这说明一个重要事实：混沌不是方程的属性，而是"方程+参数"的属性。同一套规则，参数在某些范围给出秩序，在另一些范围给出混沌——中间隔着明确的"门槛"（对洛伦茨系统，这个门槛在ρ≈24.74附近）。</a:t>
            </a:r>
            <a:endParaRPr lang="en-US" sz="1200" noProof="1"/>
          </a:p>
          <a:p>
            <a:r>
              <a:rPr lang="en-US" sz="1200" noProof="1"/>
              <a:t>系统跨越门槛、从有序突变为混沌的过程叫"分岔"——这是下次课（第3章非线性与分岔）的主角。</a:t>
            </a:r>
            <a:endParaRPr lang="en-US" sz="1200" noProof="1"/>
          </a:p>
          <a:p>
            <a:r>
              <a:rPr lang="en-US" sz="1200" noProof="1"/>
              <a:t>【演示衔接】如果时间允许，回到模拟器现场拧一次ρ旋钮，全班一起"杀死蝴蝶"再"复活蝴蝶"，课堂效果极佳。</a:t>
            </a:r>
            <a:endParaRPr lang="en-US" sz="1200" noProof="1"/>
          </a:p>
          <a:p>
            <a:r>
              <a:rPr lang="en-US" sz="1200" noProof="1"/>
              <a:t>【互动提问】你觉得地球气候的"火候旋钮"是什么？（太阳辐射、温室气体浓度……第9章会专门讨论。）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【入场券回收，约5分钟】</a:t>
            </a:r>
            <a:endParaRPr lang="en-US" sz="1200" noProof="1"/>
          </a:p>
          <a:p>
            <a:r>
              <a:rPr lang="en-US" sz="1200" noProof="1"/>
              <a:t>课前已经请几位同学把实验0的数据报给我（或现场举手调查）：</a:t>
            </a:r>
            <a:endParaRPr lang="en-US" sz="1200" noProof="1"/>
          </a:p>
          <a:p>
            <a:r>
              <a:rPr lang="en-US" sz="1200" noProof="1"/>
              <a:t>· 初值差 0.001° 时，你的双摆大约第几秒肉眼可见地分开？</a:t>
            </a:r>
            <a:endParaRPr lang="en-US" sz="1200" noProof="1"/>
          </a:p>
          <a:p>
            <a:r>
              <a:rPr lang="en-US" sz="1200" noProof="1"/>
              <a:t>· 初值差缩小到 0.00001°（缩小100倍）时，又大约第几秒分开？</a:t>
            </a:r>
            <a:endParaRPr lang="en-US" sz="1200" noProof="1"/>
          </a:p>
          <a:p>
            <a:r>
              <a:rPr lang="en-US" sz="1200" noProof="1"/>
              <a:t>把3-4个同学的数据写在黑板上两列对照。典型结果：第一次8-10秒，第二次只晚到12-14秒左右。</a:t>
            </a:r>
            <a:endParaRPr lang="en-US" sz="1200" noProof="1"/>
          </a:p>
          <a:p>
            <a:r>
              <a:rPr lang="en-US" sz="1200" noProof="1"/>
              <a:t>追问全班："误差缩小了100倍，分离时间为什么没有推迟100倍（800秒）？"</a:t>
            </a:r>
            <a:endParaRPr lang="en-US" sz="1200" noProof="1"/>
          </a:p>
          <a:p>
            <a:r>
              <a:rPr lang="en-US" sz="1200" noProof="1"/>
              <a:t>让大家先自由猜30秒，再给答案：因为误差是按"翻倍"的速度增长的——每过一段时间就乘一个固定倍数。初值差缩小100倍，只是少翻了几次倍，而翻倍一次只要几秒。</a:t>
            </a:r>
            <a:endParaRPr lang="en-US" sz="1200" noProof="1"/>
          </a:p>
          <a:p>
            <a:r>
              <a:rPr lang="en-US" sz="1200" noProof="1"/>
              <a:t>这就是今天要精确化的核心概念：初值敏感性。洛伦茨在1961年就是被同样的现象击中的。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【第三节开场，约1分钟】</a:t>
            </a:r>
            <a:endParaRPr lang="en-US" sz="1200" noProof="1"/>
          </a:p>
          <a:p>
            <a:r>
              <a:rPr lang="en-US" sz="1200" noProof="1"/>
              <a:t>上半场结束，休息10分钟。（课间可以打开模拟器让同学上来自己玩。）</a:t>
            </a:r>
            <a:endParaRPr lang="en-US" sz="1200" noProof="1"/>
          </a:p>
          <a:p>
            <a:r>
              <a:rPr lang="en-US" sz="1200" noProof="1"/>
              <a:t>下半场开场白：</a:t>
            </a:r>
            <a:endParaRPr lang="en-US" sz="1200" noProof="1"/>
          </a:p>
          <a:p>
            <a:r>
              <a:rPr lang="en-US" sz="1200" noProof="1"/>
              <a:t>上半节课我们讲了蝴蝶效应的"科学"。但说实话，大多数人知道"蝴蝶效应"不是从科学课本，而是从电影、小说和鸡汤文里。</a:t>
            </a:r>
            <a:endParaRPr lang="en-US" sz="1200" noProof="1"/>
          </a:p>
          <a:p>
            <a:r>
              <a:rPr lang="en-US" sz="1200" noProof="1"/>
              <a:t>这一节我们来做一件事：把"蝴蝶效应"从流行文化里"救"回来——看看哪些流传的说法是对的，哪些是美丽的误会。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【蝴蝶命名史，约3分钟】</a:t>
            </a:r>
            <a:endParaRPr lang="en-US" sz="1200" noProof="1"/>
          </a:p>
          <a:p>
            <a:r>
              <a:rPr lang="en-US" sz="1200" noProof="1"/>
              <a:t>"蝴蝶效应"这个名字的诞生也有一段曲折。</a:t>
            </a:r>
            <a:endParaRPr lang="en-US" sz="1200" noProof="1"/>
          </a:p>
          <a:p>
            <a:r>
              <a:rPr lang="en-US" sz="1200" noProof="1"/>
              <a:t>1963年，洛伦茨在那篇著名论文里用的比喻是"海鸥"：一只海鸥扇动翅膀，可能永远改变天气的进程。</a:t>
            </a:r>
            <a:endParaRPr lang="en-US" sz="1200" noProof="1"/>
          </a:p>
          <a:p>
            <a:r>
              <a:rPr lang="en-US" sz="1200" noProof="1"/>
              <a:t>1972年12月29日，美国科学促进会（AAAS）年会在华盛顿举行。洛伦茨要做一个报告，他没时间起标题，就请会议组织者菲利普·梅里利斯代拟。梅里利斯拟的标题是：《可预测性：巴西一只蝴蝶扇动翅膀，会在德克萨斯引起龙卷风吗？》</a:t>
            </a:r>
            <a:endParaRPr lang="en-US" sz="1200" noProof="1"/>
          </a:p>
          <a:p>
            <a:r>
              <a:rPr lang="en-US" sz="1200" noProof="1"/>
              <a:t>海鸥变成了蝴蝶——这一改，成就了科学史上最有传播力的比喻。</a:t>
            </a:r>
            <a:endParaRPr lang="en-US" sz="1200" noProof="1"/>
          </a:p>
          <a:p>
            <a:r>
              <a:rPr lang="en-US" sz="1200" noProof="1"/>
              <a:t>为什么蝴蝶比海鸥成功？因为蝴蝶轻盈、微小、无处不在，与"龙卷风"形成强烈的尺度反差；而且洛伦茨吸引子的形状恰好像一只蝴蝶——名字和图形互相成就。</a:t>
            </a:r>
            <a:endParaRPr lang="en-US" sz="1200" noProof="1"/>
          </a:p>
          <a:p>
            <a:r>
              <a:rPr lang="en-US" sz="1200" noProof="1"/>
              <a:t>【辨析】注意标题里的问号：洛伦茨本人从没说过"蝴蝶扇翅膀一定会引起龙卷风"，他问的是"能不能"——答案不是"能"，而是"我们永远没法说不能"。这个问号里藏着科学的严谨。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【李雅普诺夫指数，约4分钟】</a:t>
            </a:r>
            <a:endParaRPr lang="en-US" sz="1200" noProof="1"/>
          </a:p>
          <a:p>
            <a:r>
              <a:rPr lang="en-US" sz="1200" noProof="1"/>
              <a:t>现在给"分道扬镳有多快"一个正式的名字：李雅普诺夫指数 λ（亚历山大·李雅普诺夫，俄国数学家，1892年的工作）。</a:t>
            </a:r>
            <a:endParaRPr lang="en-US" sz="1200" noProof="1"/>
          </a:p>
          <a:p>
            <a:r>
              <a:rPr lang="en-US" sz="1200" noProof="1"/>
              <a:t>教材里有个俏皮的类比：λ 是两条相近轨迹的"离婚率指标"——λ 越大，分开得越快；λ=0，凑合过（既不靠近也不分开）；λ&lt;0，越来越黏（收敛到稳定状态）。</a:t>
            </a:r>
            <a:endParaRPr lang="en-US" sz="1200" noProof="1"/>
          </a:p>
          <a:p>
            <a:r>
              <a:rPr lang="en-US" sz="1200" noProof="1"/>
              <a:t>双摆的 λ、洛伦茨系统的 λ（约0.9，按其自然时间单位）都是正的——正的李雅普诺夫指数，就是混沌的数学定义。</a:t>
            </a:r>
            <a:endParaRPr lang="en-US" sz="1200" noProof="1"/>
          </a:p>
          <a:p>
            <a:r>
              <a:rPr lang="en-US" sz="1200" noProof="1"/>
              <a:t>反过来，λ 还告诉我们预测极限的公式：预测窗口 ≈ (1/λ) × ln(容忍误差/初始误差)。关键是这个 ln——对数增长极慢：初始误差缩小10倍，预测窗口只延长 (1/λ)·ln10 ≈ 2.3/λ 这么多。</a:t>
            </a:r>
            <a:endParaRPr lang="en-US" sz="1200" noProof="1"/>
          </a:p>
          <a:p>
            <a:r>
              <a:rPr lang="en-US" sz="1200" noProof="1"/>
              <a:t>这就是为什么"把仪器精度提高10倍，只能多预报一小段时间"——对数和指数赛跑，指数永远赢。</a:t>
            </a:r>
            <a:endParaRPr lang="en-US" sz="1200" noProof="1"/>
          </a:p>
          <a:p>
            <a:r>
              <a:rPr lang="en-US" sz="1200" noProof="1"/>
              <a:t>【衔接模拟器】回到模拟器的"分离曲线"：那条直线的斜率就是 λ。课后实验2会让你们亲手量。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【两周上限，约4分钟】</a:t>
            </a:r>
            <a:endParaRPr lang="en-US" sz="1200" noProof="1"/>
          </a:p>
          <a:p>
            <a:r>
              <a:rPr lang="en-US" sz="1200" noProof="1"/>
              <a:t>洛伦茨的发现给天气预报判了一个"理论极限"：大约两周。超过这个时间，初始误差被放大到和天气本身的涨落一样大——预测就不再比"扔骰子"强。</a:t>
            </a:r>
            <a:endParaRPr lang="en-US" sz="1200" noProof="1"/>
          </a:p>
          <a:p>
            <a:r>
              <a:rPr lang="en-US" sz="1200" noProof="1"/>
              <a:t>注意两个要点：</a:t>
            </a:r>
            <a:endParaRPr lang="en-US" sz="1200" noProof="1"/>
          </a:p>
          <a:p>
            <a:r>
              <a:rPr lang="en-US" sz="1200" noProof="1"/>
              <a:t>① 这不是技术不够，而是原理性的天花板。半个多世纪以来，超级计算机快了几百亿倍，卫星布满了天空，天气预报确实从3天进步到7-10天基本可靠——但始终在"两周"附近徘徊，正好符合指数放大的推算。</a:t>
            </a:r>
            <a:endParaRPr lang="en-US" sz="1200" noProof="1"/>
          </a:p>
          <a:p>
            <a:r>
              <a:rPr lang="en-US" sz="1200" noProof="1"/>
              <a:t>② 必须区分"天气"和"气候"：问"明年7月15日湛江下不下雨"——不可预测（天气）；问"湛江7月平均比现在热多少"——可以预测（气候）。混沌限制的是"哪天哪刻"的细节，不限制统计规律。这个区分对理解气候变化争论特别重要。</a:t>
            </a:r>
            <a:endParaRPr lang="en-US" sz="1200" noProof="1"/>
          </a:p>
          <a:p>
            <a:r>
              <a:rPr lang="en-US" sz="1200" noProof="1"/>
              <a:t>【互动提问】既然两周是上限，为什么手机天气App还敢给你45天预报？（第15天以后基本是"气候平均+随机数"，娱乐价值大于科学价值。）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【纠偏1，约3分钟】</a:t>
            </a:r>
            <a:endParaRPr lang="en-US" sz="1200" noProof="1"/>
          </a:p>
          <a:p>
            <a:r>
              <a:rPr lang="en-US" sz="1200" noProof="1"/>
              <a:t>流行版本："亚马逊雨林的蝴蝶扇动翅膀，可能引起德克萨斯的龙卷风"——被很多人理解成"凡事都有联系""小原因必有大后果"，进而熬成各种鸡汤。</a:t>
            </a:r>
            <a:endParaRPr lang="en-US" sz="1200" noProof="1"/>
          </a:p>
          <a:p>
            <a:r>
              <a:rPr lang="en-US" sz="1200" noProof="1"/>
              <a:t>科学纠偏：蝴蝶效应只在特定系统中成立——必须同时满足三个条件：非线性（变量互相咬合）、耗散（能量有进有出）、且正处于混沌区（λ&gt;0）。</a:t>
            </a:r>
            <a:endParaRPr lang="en-US" sz="1200" noProof="1"/>
          </a:p>
          <a:p>
            <a:r>
              <a:rPr lang="en-US" sz="1200" noProof="1"/>
              <a:t>反例：单摆（线性近似下）、地球公转、你家冰箱的温控——这些系统对初值不敏感，蝴蝶扇一万次翅膀也翻不了天。地球公转轨道的李雅普诺夫时间约500万年——蝴蝶想影响它，得等500万年才放大出头。</a:t>
            </a:r>
            <a:endParaRPr lang="en-US" sz="1200" noProof="1"/>
          </a:p>
          <a:p>
            <a:r>
              <a:rPr lang="en-US" sz="1200" noProof="1"/>
              <a:t>所以蝴蝶效应不是"万物皆有灵性"的玄学证明，而是一个有明确适用边界的动力学结论。</a:t>
            </a:r>
            <a:endParaRPr lang="en-US" sz="1200" noProof="1"/>
          </a:p>
          <a:p>
            <a:r>
              <a:rPr lang="en-US" sz="1200" noProof="1"/>
              <a:t>【一句话】不是每只蝴蝶都能掀起风暴——只有在混沌海里扇翅膀的那只才行。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【纠偏2，约3分钟】</a:t>
            </a:r>
            <a:endParaRPr lang="en-US" sz="1200" noProof="1"/>
          </a:p>
          <a:p>
            <a:r>
              <a:rPr lang="en-US" sz="1200" noProof="1"/>
              <a:t>另一种流行误读走向反面："既然长期不可预测，那一切都说不准，科学也没用了"——宿命论或不可知论。</a:t>
            </a:r>
            <a:endParaRPr lang="en-US" sz="1200" noProof="1"/>
          </a:p>
          <a:p>
            <a:r>
              <a:rPr lang="en-US" sz="1200" noProof="1"/>
              <a:t>科学纠偏：混沌系统有三层可预测性：</a:t>
            </a:r>
            <a:endParaRPr lang="en-US" sz="1200" noProof="1"/>
          </a:p>
          <a:p>
            <a:r>
              <a:rPr lang="en-US" sz="1200" noProof="1"/>
              <a:t>① 短期预测有效——明天后天的天气预报相当准，这正是救命的三天；</a:t>
            </a:r>
            <a:endParaRPr lang="en-US" sz="1200" noProof="1"/>
          </a:p>
          <a:p>
            <a:r>
              <a:rPr lang="en-US" sz="1200" noProof="1"/>
              <a:t>② 统计特性可预测——虽然不能说出明年7月15日下不下雨，但能说出湛江7月的平均降雨天数；气候模型预测的正是这种统计量；</a:t>
            </a:r>
            <a:endParaRPr lang="en-US" sz="1200" noProof="1"/>
          </a:p>
          <a:p>
            <a:r>
              <a:rPr lang="en-US" sz="1200" noProof="1"/>
              <a:t>③ 结构完全确定——洛伦茨吸引子的蝴蝶形状是唯一的、稳定的，无论你从哪个初值出发。</a:t>
            </a:r>
            <a:endParaRPr lang="en-US" sz="1200" noProof="1"/>
          </a:p>
          <a:p>
            <a:r>
              <a:rPr lang="en-US" sz="1200" noProof="1"/>
              <a:t>一句话：混沌拿走的是"细节"，留下的是"格局"。</a:t>
            </a:r>
            <a:endParaRPr lang="en-US" sz="1200" noProof="1"/>
          </a:p>
          <a:p>
            <a:r>
              <a:rPr lang="en-US" sz="1200" noProof="1"/>
              <a:t>【类比】像一位性格完全可预测、但下一句话永远猜不到的朋友——你了解他的"吸引子"，但预测不了他的"轨迹"。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【纠偏3，约3分钟】</a:t>
            </a:r>
            <a:endParaRPr lang="en-US" sz="1200" noProof="1"/>
          </a:p>
          <a:p>
            <a:r>
              <a:rPr lang="en-US" sz="1200" noProof="1"/>
              <a:t>第三个误读："看起来乱七八糟，所以是随机的"。</a:t>
            </a:r>
            <a:endParaRPr lang="en-US" sz="1200" noProof="1"/>
          </a:p>
          <a:p>
            <a:r>
              <a:rPr lang="en-US" sz="1200" noProof="1"/>
              <a:t>科学纠偏：混沌是确定性的——方程里没有任何随机项（第9页强调过）。给定完全相同的初值，计算机每次都会跑出完全相同的那只蝴蝶。</a:t>
            </a:r>
            <a:endParaRPr lang="en-US" sz="1200" noProof="1"/>
          </a:p>
          <a:p>
            <a:r>
              <a:rPr lang="en-US" sz="1200" noProof="1"/>
              <a:t>那它为什么"看起来"随机？因为：① 轨迹永不重复，通过了许多统计检验，"伪装"成随机；② 我们对初值的了解永远有限，所以实际效果上等同于不可预测。</a:t>
            </a:r>
            <a:endParaRPr lang="en-US" sz="1200" noProof="1"/>
          </a:p>
          <a:p>
            <a:r>
              <a:rPr lang="en-US" sz="1200" noProof="1"/>
              <a:t>和真正的随机（比如量子测量）对比：量子随机是"剧本还没写好"；混沌是"剧本早已写好，但你永远读不到足够精确的初值"。</a:t>
            </a:r>
            <a:endParaRPr lang="en-US" sz="1200" noProof="1"/>
          </a:p>
          <a:p>
            <a:r>
              <a:rPr lang="en-US" sz="1200" noProof="1"/>
              <a:t>【课堂小实验思想】抛硬币其实是混沌系统——力学完全确定，但初始速度差千分之一就改结果。所以我们用"掷骰子"模拟随机，用的恰恰是混沌的初值敏感性。混沌不是随机，但它是"实用的随机发生器"。</a:t>
            </a:r>
            <a:endParaRPr lang="en-US" sz="1200" noProof="1"/>
          </a:p>
          <a:p>
            <a:r>
              <a:rPr lang="en-US" sz="1200" noProof="1"/>
              <a:t>【一句话】混沌 ≠ 随机：剧本写好了，只是你拿不到完整的初值。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【电影思辨环节，约4分钟】</a:t>
            </a:r>
            <a:endParaRPr lang="en-US" sz="1200" noProof="1"/>
          </a:p>
          <a:p>
            <a:r>
              <a:rPr lang="en-US" sz="1200" noProof="1"/>
              <a:t>2004年电影《蝴蝶效应》：男主角能通过日记回到过去，改变一个小细节，结果整个人生轨迹天翻地覆。</a:t>
            </a:r>
            <a:endParaRPr lang="en-US" sz="1200" noProof="1"/>
          </a:p>
          <a:p>
            <a:r>
              <a:rPr lang="en-US" sz="1200" noProof="1"/>
              <a:t>用这个电影做一次"科学审视"（课堂讨论3分钟）：</a:t>
            </a:r>
            <a:endParaRPr lang="en-US" sz="1200" noProof="1"/>
          </a:p>
          <a:p>
            <a:r>
              <a:rPr lang="en-US" sz="1200" noProof="1"/>
              <a:t>✅ 电影说对了什么：社会-人生系统确实有初值敏感的影子——一个偶遇、一句话改变人生方向，这种经验人人都有；</a:t>
            </a:r>
            <a:endParaRPr lang="en-US" sz="1200" noProof="1"/>
          </a:p>
          <a:p>
            <a:r>
              <a:rPr lang="en-US" sz="1200" noProof="1"/>
              <a:t>❌ 电影说错了什么（至少两点）：</a:t>
            </a:r>
            <a:endParaRPr lang="en-US" sz="1200" noProof="1"/>
          </a:p>
          <a:p>
            <a:r>
              <a:rPr lang="en-US" sz="1200" noProof="1"/>
              <a:t>① 电影里主角能"精准控制"改变的方向——回到过去改一件事，结果按编剧意图演化。但混沌恰恰说：你只能改变初值，控制不了它放大成什么。若人生是混沌的，"精准改命"恰恰是最不可能的；</a:t>
            </a:r>
            <a:endParaRPr lang="en-US" sz="1200" noProof="1"/>
          </a:p>
          <a:p>
            <a:r>
              <a:rPr lang="en-US" sz="1200" noProof="1"/>
              <a:t>② 电影里同一个主角反复穿越、世界其余部分基本照旧——真实的混沌系统中，改动会波及一切，没有"只改这一处"。</a:t>
            </a:r>
            <a:endParaRPr lang="en-US" sz="1200" noProof="1"/>
          </a:p>
          <a:p>
            <a:r>
              <a:rPr lang="en-US" sz="1200" noProof="1"/>
              <a:t>【讨论题】如果人生真是混沌系统，"如果当初……"这个想法还成立吗？（参考答案：作为复盘学习有意义；作为"平行世界推演"不成立——你无法推演另一条轨迹的细节。）</a:t>
            </a:r>
            <a:endParaRPr lang="en-US" sz="1200" noProof="1"/>
          </a:p>
          <a:p>
            <a:r>
              <a:rPr lang="en-US" sz="1200" noProof="1"/>
              <a:t>【收束】流行文化把蝴蝶效应变成了"控制论"（小动作精准制造大结果），科学中的蝴蝶效应恰恰相反：它关于控制的极限。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【第四节开场，约1分钟】</a:t>
            </a:r>
            <a:endParaRPr lang="en-US" sz="1200" noProof="1"/>
          </a:p>
          <a:p>
            <a:r>
              <a:rPr lang="en-US" sz="1200" noProof="1"/>
              <a:t>接下来的故事关乎荣誉、遗憾与命名权。</a:t>
            </a:r>
            <a:endParaRPr lang="en-US" sz="1200" noProof="1"/>
          </a:p>
          <a:p>
            <a:r>
              <a:rPr lang="en-US" sz="1200" noProof="1"/>
              <a:t>洛伦茨1961年发现混沌、1963年发表论文——但论文几乎没人读，沉寂了整整十年。而这十年里，在日本，另一位年轻人独立发现了同样的现象，却连发表的机会都被压住了。</a:t>
            </a:r>
            <a:endParaRPr lang="en-US" sz="1200" noProof="1"/>
          </a:p>
          <a:p>
            <a:r>
              <a:rPr lang="en-US" sz="1200" noProof="1"/>
              <a:t>最后，"混沌"这个名字也不是洛伦茨起的——它1975年才诞生，而且诞生在一篇数学论文的标题里。</a:t>
            </a:r>
            <a:endParaRPr lang="en-US" sz="1200" noProof="1"/>
          </a:p>
          <a:p>
            <a:r>
              <a:rPr lang="en-US" sz="1200" noProof="1"/>
              <a:t>这一站我们讲三个人：被压制的上田晚亮、命名的李天岩与约克，以及把这段历史讲给中国人的郝柏林。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【上田晚亮的故事，约3分钟】</a:t>
            </a:r>
            <a:endParaRPr lang="en-US" sz="1200" noProof="1"/>
          </a:p>
          <a:p>
            <a:r>
              <a:rPr lang="en-US" sz="1200" noProof="1"/>
              <a:t>1961年——和洛伦茨的咖啡事件同一年——日本京都大学，一位21岁的研究生上田晚亮在模拟一个"周期性驱动的电路"（范德波尔方程的受迫版本）时，也看到了乱糟糟、永不重复的振荡。</a:t>
            </a:r>
            <a:endParaRPr lang="en-US" sz="1200" noProof="1"/>
          </a:p>
          <a:p>
            <a:r>
              <a:rPr lang="en-US" sz="1200" noProof="1"/>
              <a:t>他把结果拿给导师看。导师的反应是：这肯定是你算错了/仪器有问题，"有规律的输入怎么可能产生无规律的输出？"——要求他不要声张。</a:t>
            </a:r>
            <a:endParaRPr lang="en-US" sz="1200" noProof="1"/>
          </a:p>
          <a:p>
            <a:r>
              <a:rPr lang="en-US" sz="1200" noProof="1"/>
              <a:t>上田后来回忆，他当时没有坚持己见。这个发现被压了下去，直到1970年代"混沌热"兴起后才公之于世。他画的那个奇怪的吸引子，后来被称为"上田吸引子"，他的模拟条件被戏称为"日本地图"（Japanese Attractor）。</a:t>
            </a:r>
            <a:endParaRPr lang="en-US" sz="1200" noProof="1"/>
          </a:p>
          <a:p>
            <a:r>
              <a:rPr lang="en-US" sz="1200" noProof="1"/>
              <a:t>【讨论点】这个故事让我们思考：科学发现不仅需要聪明的头脑，还需要制度环境允许年轻人"顶撞"权威。如果上田的导师鼓励他发表，混沌的发现史会不会改写？</a:t>
            </a:r>
            <a:endParaRPr lang="en-US" sz="1200" noProof="1"/>
          </a:p>
          <a:p>
            <a:r>
              <a:rPr lang="en-US" sz="1200" noProof="1"/>
              <a:t>【联系】同一现象，1961年在波士顿和京都几乎同时被发现——这不是巧合，是"时代到了"：计算机刚刚普及到能让普通人"看见"混沌。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【班级蝴蝶曲线，约3分钟】</a:t>
            </a:r>
            <a:endParaRPr lang="en-US" sz="1200" noProof="1"/>
          </a:p>
          <a:p>
            <a:r>
              <a:rPr lang="en-US" sz="1200" noProof="1"/>
              <a:t>把全班的数据抽象成一张图：横轴时间，纵轴两条轨迹的"距离"（对数刻度）。</a:t>
            </a:r>
            <a:endParaRPr lang="en-US" sz="1200" noProof="1"/>
          </a:p>
          <a:p>
            <a:r>
              <a:rPr lang="en-US" sz="1200" noProof="1"/>
              <a:t>关键观察：在对数刻度下，数据点近似落在一条直线上——直线的斜率就是 λ。</a:t>
            </a:r>
            <a:endParaRPr lang="en-US" sz="1200" noProof="1"/>
          </a:p>
          <a:p>
            <a:r>
              <a:rPr lang="en-US" sz="1200" noProof="1"/>
              <a:t>三条不同颜色的线代表三个不同的初始误差：注意三条线几乎平行！初始误差不同，只是整条线上下平移，斜率不变。</a:t>
            </a:r>
            <a:endParaRPr lang="en-US" sz="1200" noProof="1"/>
          </a:p>
          <a:p>
            <a:r>
              <a:rPr lang="en-US" sz="1200" noProof="1"/>
              <a:t>这意味着：λ 是系统本身的属性，跟你的误差多小无关。双摆有双摆的 λ，天气有天气的 λ。</a:t>
            </a:r>
            <a:endParaRPr lang="en-US" sz="1200" noProof="1"/>
          </a:p>
          <a:p>
            <a:r>
              <a:rPr lang="en-US" sz="1200" noProof="1"/>
              <a:t>【互动提问】如果误差每2.5秒翻10倍，初始误差是1粒芝麻大，大约多久会变成西瓜大？（答案：每翻10倍2.5秒，芝麻到西瓜约10⁴倍，4×2.5=10秒——用不了多久！）</a:t>
            </a:r>
            <a:endParaRPr lang="en-US" sz="1200" noProof="1"/>
          </a:p>
          <a:p>
            <a:r>
              <a:rPr lang="en-US" sz="1200" noProof="1"/>
              <a:t>这张图你们每个人都已经拥有了（实验0的数据），今天第三节我们会再用洛伦茨系统亲手量一次。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【李-约克与郝柏林，约4分钟】</a:t>
            </a:r>
            <a:endParaRPr lang="en-US" sz="1200" noProof="1"/>
          </a:p>
          <a:p>
            <a:r>
              <a:rPr lang="en-US" sz="1200" noProof="1"/>
              <a:t>1975年，数学期刊《美国数学月刊》上发表了一篇论文：《周期三意味着混沌》（Period Three Implies Chaos）。作者：李天岩（Tien-Yien Li，祖籍福建的华裔数学家）和他的导师詹姆斯·约克（James Yorke）。</a:t>
            </a:r>
            <a:endParaRPr lang="en-US" sz="1200" noProof="1"/>
          </a:p>
          <a:p>
            <a:r>
              <a:rPr lang="en-US" sz="1200" noProof="1"/>
              <a:t>这篇论文干了两件事：① 证明了一个惊人的定理——一个简单的一维迭代，只要出现周期3的循环，就必然存在所有周期的循环，并伴随混沌；② 在标题里第一次把"chaos（混沌）"用作科学术语。</a:t>
            </a:r>
            <a:endParaRPr lang="en-US" sz="1200" noProof="1"/>
          </a:p>
          <a:p>
            <a:r>
              <a:rPr lang="en-US" sz="1200" noProof="1"/>
              <a:t>"混沌"从此有了正式的科学身份。这篇论文也成为被引用最多的数学论文之一。</a:t>
            </a:r>
            <a:endParaRPr lang="en-US" sz="1200" noProof="1"/>
          </a:p>
          <a:p>
            <a:r>
              <a:rPr lang="en-US" sz="1200" noProof="1"/>
              <a:t>中国的故事：中科院理论物理所的郝柏林院士，1970年代末 independently 进入这个领域，研究"猪肉震荡"这样的实际问题；他写的《混沌动力学基础》讲义影响了几代中国学生。他常讲的一句话："混沌学是人类在20世纪继相对论、量子力学之后的第三次科学革命。"</a:t>
            </a:r>
            <a:endParaRPr lang="en-US" sz="1200" noProof="1"/>
          </a:p>
          <a:p>
            <a:r>
              <a:rPr lang="en-US" sz="1200" noProof="1"/>
              <a:t>【强调】所以这段历史里有中国人的双重身影：命名的李天岩，和传播的郝柏林。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【时间线回顾，约2分钟】</a:t>
            </a:r>
            <a:endParaRPr lang="en-US" sz="1200" noProof="1"/>
          </a:p>
          <a:p>
            <a:r>
              <a:rPr lang="en-US" sz="1200" noProof="1"/>
              <a:t>把今天的故事放回时间长河：</a:t>
            </a:r>
            <a:endParaRPr lang="en-US" sz="1200" noProof="1"/>
          </a:p>
          <a:p>
            <a:r>
              <a:rPr lang="en-US" sz="1200" noProof="1"/>
              <a:t>1890年庞加莱发现"同宿缠绕"——混沌的最早数学印记（上节课）；</a:t>
            </a:r>
            <a:endParaRPr lang="en-US" sz="1200" noProof="1"/>
          </a:p>
          <a:p>
            <a:r>
              <a:rPr lang="en-US" sz="1200" noProof="1"/>
              <a:t>1961年，同一年，洛伦茨在波士顿、上田在京都，各自撞见混沌——计算机时代让混沌"可见"；</a:t>
            </a:r>
            <a:endParaRPr lang="en-US" sz="1200" noProof="1"/>
          </a:p>
          <a:p>
            <a:r>
              <a:rPr lang="en-US" sz="1200" noProof="1"/>
              <a:t>1963年洛伦茨论文发表，沉寂十年；</a:t>
            </a:r>
            <a:endParaRPr lang="en-US" sz="1200" noProof="1"/>
          </a:p>
          <a:p>
            <a:r>
              <a:rPr lang="en-US" sz="1200" noProof="1"/>
              <a:t>1972年"蝴蝶"演讲，比喻诞生；</a:t>
            </a:r>
            <a:endParaRPr lang="en-US" sz="1200" noProof="1"/>
          </a:p>
          <a:p>
            <a:r>
              <a:rPr lang="en-US" sz="1200" noProof="1"/>
              <a:t>1975年李-约克论文，"混沌"正式命名。</a:t>
            </a:r>
            <a:endParaRPr lang="en-US" sz="1200" noProof="1"/>
          </a:p>
          <a:p>
            <a:r>
              <a:rPr lang="en-US" sz="1200" noProof="1"/>
              <a:t>注意节奏：发现（1890）到再发现（1961）隔了71年，再发现到命名（1975）又隔了14年。科学概念的形成比我们想象得慢得多——但一旦命名完成，它就以爆炸速度传播：1980年代混沌成为横跨物理、生物、经济的热门领域。</a:t>
            </a:r>
            <a:endParaRPr lang="en-US" sz="1200" noProof="1"/>
          </a:p>
          <a:p>
            <a:r>
              <a:rPr lang="en-US" sz="1200" noProof="1"/>
              <a:t>【一句话】新概念的成长史：先被发现，再被忽视，最后被命名——命名那一刻，它才真正进入人类的公共语言。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【庄子文化课，约4分钟】</a:t>
            </a:r>
            <a:endParaRPr lang="en-US" sz="1200" noProof="1"/>
          </a:p>
          <a:p>
            <a:r>
              <a:rPr lang="en-US" sz="1200" noProof="1"/>
              <a:t>现在讲一个让我们特别有底气的文化事实："混沌"不是翻译过来的外来词——它是中国本土词汇，两千多年前的《庄子》里就有。</a:t>
            </a:r>
            <a:endParaRPr lang="en-US" sz="1200" noProof="1"/>
          </a:p>
          <a:p>
            <a:r>
              <a:rPr lang="en-US" sz="1200" noProof="1"/>
              <a:t>《庄子·应帝王》最后一则寓言（请一位同学朗读）：</a:t>
            </a:r>
            <a:endParaRPr lang="en-US" sz="1200" noProof="1"/>
          </a:p>
          <a:p>
            <a:r>
              <a:rPr lang="en-US" sz="1200" noProof="1"/>
              <a:t>"南海之帝为倏，北海之帝为忽，中央之帝为浑沌。倏与忽时相与遇于浑沌之地，浑沌待之甚善。倏与忽谋报浑沌之德，曰：'人皆有七窍以视听食息，此独无有，尝试凿之。'日凿一窍，七日而浑沌死。"</a:t>
            </a:r>
            <a:endParaRPr lang="en-US" sz="1200" noProof="1"/>
          </a:p>
          <a:p>
            <a:r>
              <a:rPr lang="en-US" sz="1200" noProof="1"/>
              <a:t>释义：南海之帝叫倏，北海之帝叫忽，中央之帝叫浑沌。倏和忽常在浑沌的地盘相会，浑沌招待他们很好。两人想报答，商量说："人都有七窍用来看、听、吃、呼吸，唯独浑沌没有，我们帮他凿出来吧。"一天凿一窍，七天之后，浑沌死了。</a:t>
            </a:r>
            <a:endParaRPr lang="en-US" sz="1200" noProof="1"/>
          </a:p>
          <a:p>
            <a:r>
              <a:rPr lang="en-US" sz="1200" noProof="1"/>
              <a:t>庄子的意思：浑沌本来活得很好，强加"秩序"（七窍）反而杀死了他——尊重事物本来的浑然状态。</a:t>
            </a:r>
            <a:endParaRPr lang="en-US" sz="1200" noProof="1"/>
          </a:p>
          <a:p>
            <a:r>
              <a:rPr lang="en-US" sz="1200" noProof="1"/>
              <a:t>【提问】注意两位"报恩者"的名字：倏、忽——都是"极快、极短"的意思。时间尺度极短的两位，杀死了超越时间的浑沌。这个细节留给同学品味。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【哲学对话，约3分钟】</a:t>
            </a:r>
            <a:endParaRPr lang="en-US" sz="1200" noProof="1"/>
          </a:p>
          <a:p>
            <a:r>
              <a:rPr lang="en-US" sz="1200" noProof="1"/>
              <a:t>庄子的"浑沌"和科学的"混沌"是一回事吗？既有深刻的相似，也有本质的不同。</a:t>
            </a:r>
            <a:endParaRPr lang="en-US" sz="1200" noProof="1"/>
          </a:p>
          <a:p>
            <a:r>
              <a:rPr lang="en-US" sz="1200" noProof="1"/>
              <a:t>相同：都反对"过度切割"——庄子反对给浑沌凿七窍；混沌理论反对认为"无限细分、无限测量就能完全掌控"的还原论傲慢。两者都提醒我们：对复杂性要有敬畏。</a:t>
            </a:r>
            <a:endParaRPr lang="en-US" sz="1200" noProof="1"/>
          </a:p>
          <a:p>
            <a:r>
              <a:rPr lang="en-US" sz="1200" noProof="1"/>
              <a:t>不同：庄子的浑沌是"未分化"——还没有秩序之前的原初状态；科学的混沌是"有序中的无序"——规律完全确定、秩序高度组织（蝴蝶形状！），只是细节不可预测。一个是"尚未有序"，一个是"有序到了不可预测"。</a:t>
            </a:r>
            <a:endParaRPr lang="en-US" sz="1200" noProof="1"/>
          </a:p>
          <a:p>
            <a:r>
              <a:rPr lang="en-US" sz="1200" noProof="1"/>
              <a:t>还有一个传播学上的趣味：1975年李-约克论文标题里的 chaos 被译成"混沌"时，译者恰好借用了庄子的词汇——两千年前的词，回家当了科学术语。类似的例子还有"基因""几何"——好的翻译是文化的再激活。</a:t>
            </a:r>
            <a:endParaRPr lang="en-US" sz="1200" noProof="1"/>
          </a:p>
          <a:p>
            <a:r>
              <a:rPr lang="en-US" sz="1200" noProof="1"/>
              <a:t>【讨论】你还知道哪些古老的本土词汇被"激活"为现代科学术语？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【实验2布置，约3分钟】</a:t>
            </a:r>
            <a:endParaRPr lang="en-US" sz="1200" noProof="1"/>
          </a:p>
          <a:p>
            <a:r>
              <a:rPr lang="en-US" sz="1200" noProof="1"/>
              <a:t>课后动手实验，三个任务：</a:t>
            </a:r>
            <a:endParaRPr lang="en-US" sz="1200" noProof="1"/>
          </a:p>
          <a:p>
            <a:r>
              <a:rPr lang="en-US" sz="1200" noProof="1"/>
              <a:t>任务一（必做）：打开"洛伦茨吸引子模拟器"，用对比模式跑两次——初值差分别取0.001和0.00001，各记录"肉眼可见分离"的大致时间。验证：误差缩小100倍，分离时间只晚了多少？</a:t>
            </a:r>
            <a:endParaRPr lang="en-US" sz="1200" noProof="1"/>
          </a:p>
          <a:p>
            <a:r>
              <a:rPr lang="en-US" sz="1200" noProof="1"/>
              <a:t>任务二（必做）：用"1961复现"模式跑一遍，截图两条x(t)曲线从重合到分叉的过程，配一句话说明：洛伦茨当年看到了什么。</a:t>
            </a:r>
            <a:endParaRPr lang="en-US" sz="1200" noProof="1"/>
          </a:p>
          <a:p>
            <a:r>
              <a:rPr lang="en-US" sz="1200" noProof="1"/>
              <a:t>任务三（选做·进阶）：拧ρ旋钮：从ρ=10缓慢调到ρ=28以上，记录蝴蝶"复活"的大致位置；再往大调（如ρ=50以上），观察有没有出现"周期性窗口"（轨迹暂时变得规则）。</a:t>
            </a:r>
            <a:endParaRPr lang="en-US" sz="1200" noProof="1"/>
          </a:p>
          <a:p>
            <a:r>
              <a:rPr lang="en-US" sz="1200" noProof="1"/>
              <a:t>提交：2-3张截图 + 每个任务一句话结论，下次课前交。</a:t>
            </a:r>
            <a:endParaRPr lang="en-US" sz="1200" noProof="1"/>
          </a:p>
          <a:p>
            <a:r>
              <a:rPr lang="en-US" sz="1200" noProof="1"/>
              <a:t>【强调】这个实验对应教材的"实验2：洛伦茨方程模拟"，是课程形成性评价的一部分。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【作业与延伸阅读，约2分钟】</a:t>
            </a:r>
            <a:endParaRPr lang="en-US" sz="1200" noProof="1"/>
          </a:p>
          <a:p>
            <a:r>
              <a:rPr lang="en-US" sz="1200" noProof="1"/>
              <a:t>跨学科项目2（必做，约300字）：在你的专业领域里，找一个"对初值敏感"的现象——</a:t>
            </a:r>
            <a:endParaRPr lang="en-US" sz="1200" noProof="1"/>
          </a:p>
          <a:p>
            <a:r>
              <a:rPr lang="en-US" sz="1200" noProof="1"/>
              <a:t>· 生物/医学：同样的基因型，微小环境差异导致不同表型；癫痫发作的不可预测；</a:t>
            </a:r>
            <a:endParaRPr lang="en-US" sz="1200" noProof="1"/>
          </a:p>
          <a:p>
            <a:r>
              <a:rPr lang="en-US" sz="1200" noProof="1"/>
              <a:t>· 经管：两家起点几乎相同的公司，十年后命运迥异；</a:t>
            </a:r>
            <a:endParaRPr lang="en-US" sz="1200" noProof="1"/>
          </a:p>
          <a:p>
            <a:r>
              <a:rPr lang="en-US" sz="1200" noProof="1"/>
              <a:t>· 教育：小学时一次偶然的鼓励改变职业选择；</a:t>
            </a:r>
            <a:endParaRPr lang="en-US" sz="1200" noProof="1"/>
          </a:p>
          <a:p>
            <a:r>
              <a:rPr lang="en-US" sz="1200" noProof="1"/>
              <a:t>· 体育/材料：点球大战、材料疲劳裂纹的萌生位置。</a:t>
            </a:r>
            <a:endParaRPr lang="en-US" sz="1200" noProof="1"/>
          </a:p>
          <a:p>
            <a:r>
              <a:rPr lang="en-US" sz="1200" noProof="1"/>
              <a:t>要求：说清三件事——系统是什么、"初值差"是什么、"放大机制"可能是什么。</a:t>
            </a:r>
            <a:endParaRPr lang="en-US" sz="1200" noProof="1"/>
          </a:p>
          <a:p>
            <a:r>
              <a:rPr lang="en-US" sz="1200" noProof="1"/>
              <a:t>延伸阅读分级：必读洛伦茨《混沌的本质》第一章（他亲自讲1961年的故事，极好读）；选读郝柏林《混沌动力学基础》第1讲；文科拓展 Hayles《Chaos Bound》（混沌与当代文学）；理科深潜 Strogatz 第9章（洛伦茨方程的严格分析）。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【结束语，约2分钟，放慢语速】</a:t>
            </a:r>
            <a:endParaRPr lang="en-US" sz="1200" noProof="1"/>
          </a:p>
          <a:p>
            <a:r>
              <a:rPr lang="en-US" sz="1200" noProof="1"/>
              <a:t>今天我们讲完了一只蝴蝶的一生：</a:t>
            </a:r>
            <a:endParaRPr lang="en-US" sz="1200" noProof="1"/>
          </a:p>
          <a:p>
            <a:r>
              <a:rPr lang="en-US" sz="1200" noProof="1"/>
              <a:t>它诞生于1961年冬天的一次"偷懒"，成形于三个简单方程，得名于1972年一个代拟的标题，正名于1975年一篇数学论文。</a:t>
            </a:r>
            <a:endParaRPr lang="en-US" sz="1200" noProof="1"/>
          </a:p>
          <a:p>
            <a:r>
              <a:rPr lang="en-US" sz="1200" noProof="1"/>
              <a:t>我们也纠正了三个流行误解：蝴蝶效应不是"凡事都有联系"，不是"宿命论"，更不是"随机"——它是有边界的、确定性的、有统计规律可循的科学概念。</a:t>
            </a:r>
            <a:endParaRPr lang="en-US" sz="1200" noProof="1"/>
          </a:p>
          <a:p>
            <a:r>
              <a:rPr lang="en-US" sz="1200" noProof="1"/>
              <a:t>最后留一个问题给你们带走：洛伦茨1963年的论文沉寂了十年，上田的发现被压了十年——如果你今天有了一个"离经叛道"的发现，你会怎么办？</a:t>
            </a:r>
            <a:endParaRPr lang="en-US" sz="1200" noProof="1"/>
          </a:p>
          <a:p>
            <a:r>
              <a:rPr lang="en-US" sz="1200" noProof="1"/>
              <a:t>下次课，我们去看混沌的"生产车间"：为什么"非线性"三个字，能让马尔萨斯的人口预言落空，让猪肉价格震荡，让一个初中水平的迭代公式画出分形之树。</a:t>
            </a:r>
            <a:endParaRPr lang="en-US" sz="1200" noProof="1"/>
          </a:p>
          <a:p>
            <a:r>
              <a:rPr lang="en-US" sz="1200" noProof="1"/>
              <a:t>下课。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【上节课快闪回顾，约2分钟】</a:t>
            </a:r>
            <a:endParaRPr lang="en-US" sz="1200" noProof="1"/>
          </a:p>
          <a:p>
            <a:r>
              <a:rPr lang="en-US" sz="1200" noProof="1"/>
              <a:t>用提问方式快闪回顾，每条请一位同学补全：</a:t>
            </a:r>
            <a:endParaRPr lang="en-US" sz="1200" noProof="1"/>
          </a:p>
          <a:p>
            <a:r>
              <a:rPr lang="en-US" sz="1200" noProof="1"/>
              <a:t>① 牛顿的钟表宇宙——两大预言是什么？（哈雷彗星回归、海王星被发现）</a:t>
            </a:r>
            <a:endParaRPr lang="en-US" sz="1200" noProof="1"/>
          </a:p>
          <a:p>
            <a:r>
              <a:rPr lang="en-US" sz="1200" noProof="1"/>
              <a:t>② 拉普拉斯妖的隐含假设是什么？（"唯一确定"等于"算得出来"）</a:t>
            </a:r>
            <a:endParaRPr lang="en-US" sz="1200" noProof="1"/>
          </a:p>
          <a:p>
            <a:r>
              <a:rPr lang="en-US" sz="1200" noProof="1"/>
              <a:t>③ 庞加莱在三体问题里发现了什么？（同宿缠绕——轨道复杂到无法绘制）</a:t>
            </a:r>
            <a:endParaRPr lang="en-US" sz="1200" noProof="1"/>
          </a:p>
          <a:p>
            <a:r>
              <a:rPr lang="en-US" sz="1200" noProof="1"/>
              <a:t>④ KAM定理的图景？（规则岛散布在混沌海中）</a:t>
            </a:r>
            <a:endParaRPr lang="en-US" sz="1200" noProof="1"/>
          </a:p>
          <a:p>
            <a:r>
              <a:rPr lang="en-US" sz="1200" noProof="1"/>
              <a:t>⑤ 全课核心一句话？（决定论 ≠ 可预测性）</a:t>
            </a:r>
            <a:endParaRPr lang="en-US" sz="1200" noProof="1"/>
          </a:p>
          <a:p>
            <a:r>
              <a:rPr lang="en-US" sz="1200" noProof="1"/>
              <a:t>收束：上节课讲的是"混沌的史前史"——1890年庞加莱已经发现了混沌，为什么我们今天把"发现混沌"的桂冠戴在1961年的洛伦茨头上？这就是今天的故事。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【本讲地图，约1分钟】</a:t>
            </a:r>
            <a:endParaRPr lang="en-US" sz="1200" noProof="1"/>
          </a:p>
          <a:p>
            <a:r>
              <a:rPr lang="en-US" sz="1200" noProof="1"/>
              <a:t>今天的课分四站，外加一节文化课：</a:t>
            </a:r>
            <a:endParaRPr lang="en-US" sz="1200" noProof="1"/>
          </a:p>
          <a:p>
            <a:r>
              <a:rPr lang="en-US" sz="1200" noProof="1"/>
              <a:t>第一站是科学史故事——1961年冬天，洛伦茨办公室里的那次"偷懒"；</a:t>
            </a:r>
            <a:endParaRPr lang="en-US" sz="1200" noProof="1"/>
          </a:p>
          <a:p>
            <a:r>
              <a:rPr lang="en-US" sz="1200" noProof="1"/>
              <a:t>第二站是概念——洛伦茨方程只有三行，却能画出一只"蝴蝶"；</a:t>
            </a:r>
            <a:endParaRPr lang="en-US" sz="1200" noProof="1"/>
          </a:p>
          <a:p>
            <a:r>
              <a:rPr lang="en-US" sz="1200" noProof="1"/>
              <a:t>第三站是纠偏——"蝴蝶效应"可能是被误解最深的科学名词，我们今天要把它从电影里救回来；</a:t>
            </a:r>
            <a:endParaRPr lang="en-US" sz="1200" noProof="1"/>
          </a:p>
          <a:p>
            <a:r>
              <a:rPr lang="en-US" sz="1200" noProof="1"/>
              <a:t>第四站是命名史——"混沌"这个词1975年才正式进入科学文献，而且这个词，我们中国人两千多年前就有了。</a:t>
            </a:r>
            <a:endParaRPr lang="en-US" sz="1200" noProof="1"/>
          </a:p>
          <a:p>
            <a:r>
              <a:rPr lang="en-US" sz="1200" noProof="1"/>
              <a:t>中间照例有一次模拟器演示，今天的主角是"洛伦茨吸引子模拟器"。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【第一节开场，约1分钟】</a:t>
            </a:r>
            <a:endParaRPr lang="en-US" sz="1200" noProof="1"/>
          </a:p>
          <a:p>
            <a:r>
              <a:rPr lang="en-US" sz="1200" noProof="1"/>
              <a:t>现在，请大家跟我回到1961年的冬天。地点：美国波士顿，麻省理工学院，气象系的一间办公室。</a:t>
            </a:r>
            <a:endParaRPr lang="en-US" sz="1200" noProof="1"/>
          </a:p>
          <a:p>
            <a:r>
              <a:rPr lang="en-US" sz="1200" noProof="1"/>
              <a:t>窗外是新英格兰的寒冬，屋里有一台刚买不久、像大衣柜一样的计算机，嗡嗡作响。</a:t>
            </a:r>
            <a:endParaRPr lang="en-US" sz="1200" noProof="1"/>
          </a:p>
          <a:p>
            <a:r>
              <a:rPr lang="en-US" sz="1200" noProof="1"/>
              <a:t>一位44岁的气象学家正在用它做一件当时看来很普通的事：用计算机算天气。</a:t>
            </a:r>
            <a:endParaRPr lang="en-US" sz="1200" noProof="1"/>
          </a:p>
          <a:p>
            <a:r>
              <a:rPr lang="en-US" sz="1200" noProof="1"/>
              <a:t>接下来发生的这件小事，后来被反复讲述，成为20世纪科学史上最著名的"事故"之一。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【故事开讲，约4分钟】</a:t>
            </a:r>
            <a:endParaRPr lang="en-US" sz="1200" noProof="1"/>
          </a:p>
          <a:p>
            <a:r>
              <a:rPr lang="en-US" sz="1200" noProof="1"/>
              <a:t>时间：1961年冬天。地点：MIT气象系。主角：爱德华·洛伦茨，44岁。</a:t>
            </a:r>
            <a:endParaRPr lang="en-US" sz="1200" noProof="1"/>
          </a:p>
          <a:p>
            <a:r>
              <a:rPr lang="en-US" sz="1200" noProof="1"/>
              <a:t>他的工具：一台Royal McBee LGP-30计算机——真空管做的，每秒只能做大约60次乘法，内存还不如今天一张电子贺卡。但在当时，能把计算机放在自己办公室里，已经是很奢侈的事。</a:t>
            </a:r>
            <a:endParaRPr lang="en-US" sz="1200" noProof="1"/>
          </a:p>
          <a:p>
            <a:r>
              <a:rPr lang="en-US" sz="1200" noProof="1"/>
              <a:t>他在做的事：用12个方程模拟"玩具版"的大气——不是真实预报，而是研究天气演化的基本规律。计算机每算一步就打出一行数字，像心电图一样。</a:t>
            </a:r>
            <a:endParaRPr lang="en-US" sz="1200" noProof="1"/>
          </a:p>
          <a:p>
            <a:r>
              <a:rPr lang="en-US" sz="1200" noProof="1"/>
              <a:t>这一天，他想把之前算过的一段结果延长。为了省时间——注意，这就是那个"偷懒"的决定——他没有从头重算，而是把上一次打印纸带中间的数字抄下来，当作新的起点输入计算机。</a:t>
            </a:r>
            <a:endParaRPr lang="en-US" sz="1200" noProof="1"/>
          </a:p>
          <a:p>
            <a:r>
              <a:rPr lang="en-US" sz="1200" noProof="1"/>
              <a:t>他去喝了杯咖啡。回来时，屏幕上的天气完全不认识了。</a:t>
            </a:r>
            <a:endParaRPr lang="en-US" sz="1200" noProof="1"/>
          </a:p>
          <a:p>
            <a:r>
              <a:rPr lang="en-US" sz="1200" noProof="1"/>
              <a:t>【停顿提问】如果你是洛伦茨，第一反应是什么？（让学生回答：计算机坏了/抄错数了——都对，他的第一反应也是这个。）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【人物介绍，约3分钟】</a:t>
            </a:r>
            <a:endParaRPr lang="en-US" sz="1200" noProof="1"/>
          </a:p>
          <a:p>
            <a:r>
              <a:rPr lang="en-US" sz="1200" noProof="1"/>
              <a:t>爱德华·诺顿·洛伦茨（1917-2008），美国数学家、气象学家。</a:t>
            </a:r>
            <a:endParaRPr lang="en-US" sz="1200" noProof="1"/>
          </a:p>
          <a:p>
            <a:r>
              <a:rPr lang="en-US" sz="1200" noProof="1"/>
              <a:t>他本来是学数学的——本科和硕士都是数学。二战改变了他的轨迹：1942年他参军，在美国陆军航空队当天气预报员。战后他决定把数学和气象结合起来，到MIT读气象学博士，然后一辈子留在那里。</a:t>
            </a:r>
            <a:endParaRPr lang="en-US" sz="1200" noProof="1"/>
          </a:p>
          <a:p>
            <a:r>
              <a:rPr lang="en-US" sz="1200" noProof="1"/>
              <a:t>这个"数学+气象"的双重身份非常关键：纯气象学家看到计算结果"跑偏"，可能归咎于机器；纯数学家不碰天气。洛伦茨恰好站在交叉点上——他既懂天气，又有数学家的直觉，知道这件事"不对劲"得有深意。</a:t>
            </a:r>
            <a:endParaRPr lang="en-US" sz="1200" noProof="1"/>
          </a:p>
          <a:p>
            <a:r>
              <a:rPr lang="en-US" sz="1200" noProof="1"/>
              <a:t>性格细节：他以温和、谦逊、低调著称，喜欢登山和滑雪，一直工作到90岁。2008年去世，享年90岁。</a:t>
            </a:r>
            <a:endParaRPr lang="en-US" sz="1200" noProof="1"/>
          </a:p>
          <a:p>
            <a:r>
              <a:rPr lang="en-US" sz="1200" noProof="1"/>
              <a:t>【金句】他后来回忆说："如果气象学家先有了计算机，混沌理论也许会晚发现很多年。"——意思是：正因为他不是"正规"气象学家出身，才敢认真对待这次"事故"。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【铺垫页，约2分钟】</a:t>
            </a:r>
            <a:endParaRPr lang="en-US" sz="1200" noProof="1"/>
          </a:p>
          <a:p>
            <a:r>
              <a:rPr lang="en-US" sz="1200" noProof="1"/>
              <a:t>在揭晓顿悟之前，补一个背景：洛伦茨的"玩具大气"是什么样的？</a:t>
            </a:r>
            <a:endParaRPr lang="en-US" sz="1200" noProof="1"/>
          </a:p>
          <a:p>
            <a:r>
              <a:rPr lang="en-US" sz="1200" noProof="1"/>
              <a:t>真实的大气要用几百万个变量描述；洛伦茨把它压缩到只有12个变量——风向、风速、温度之类的量，沿着12个方程互相咬合着演化。</a:t>
            </a:r>
            <a:endParaRPr lang="en-US" sz="1200" noProof="1"/>
          </a:p>
          <a:p>
            <a:r>
              <a:rPr lang="en-US" sz="1200" noProof="1"/>
              <a:t>这12个方程全是"确定性"的：给定此刻的12个数，下一时刻的12个数被唯一算出来。没有骰子，没有随机数，没有"意外"——方程里没有任何随机项。</a:t>
            </a:r>
            <a:endParaRPr lang="en-US" sz="1200" noProof="1"/>
          </a:p>
          <a:p>
            <a:r>
              <a:rPr lang="en-US" sz="1200" noProof="1"/>
              <a:t>请大家记住这一点，它是后面所有"纠偏"的基础：洛伦茨的系统是完全决定论的。</a:t>
            </a:r>
            <a:endParaRPr lang="en-US" sz="1200" noProof="1"/>
          </a:p>
          <a:p>
            <a:r>
              <a:rPr lang="en-US" sz="1200" noProof="1"/>
              <a:t>还有一个技术细节：计算机每算一步要几秒，他把打印输出画成曲线看——"天气预报"变成了"天气曲线"。正是这种盯着曲线看的习惯，让他后来画出了那只蝴蝶。</a:t>
            </a:r>
            <a:endParaRPr lang="en-US" sz="1200" noProof="1"/>
          </a:p>
          <a:p>
            <a:endParaRPr lang="en-US" sz="1200" noProof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img"/>
          <p:cNvPicPr/>
          <p:nvPr/>
        </p:nvPicPr>
        <p:blipFill>
          <a:blip r:embed="rId1">
            <a:alphaModFix amt="85000"/>
          </a:blip>
          <a:srcRect l="1852" r="1852"/>
          <a:stretch>
            <a:fillRect/>
          </a:stretch>
        </p:blipFill>
        <p:spPr>
          <a:xfrm>
            <a:off x="5588000" y="0"/>
            <a:ext cx="6604000" cy="6858000"/>
          </a:xfrm>
          <a:prstGeom prst="rect">
            <a:avLst/>
          </a:prstGeom>
          <a:ln>
            <a:noFill/>
          </a:ln>
        </p:spPr>
      </p:pic>
      <p:sp>
        <p:nvSpPr>
          <p:cNvPr id="3" name="fade"/>
          <p:cNvSpPr/>
          <p:nvPr/>
        </p:nvSpPr>
        <p:spPr>
          <a:xfrm>
            <a:off x="0" y="0"/>
            <a:ext cx="7874000" cy="6858000"/>
          </a:xfrm>
          <a:prstGeom prst="rect">
            <a:avLst/>
          </a:prstGeom>
          <a:gradFill rotWithShape="1">
            <a:gsLst>
              <a:gs pos="0">
                <a:srgbClr val="16302B"/>
              </a:gs>
              <a:gs pos="75000">
                <a:srgbClr val="16302B">
                  <a:alpha val="90196"/>
                </a:srgbClr>
              </a:gs>
              <a:gs pos="100000">
                <a:srgbClr val="16302B">
                  <a:alpha val="0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4" name="kicker"/>
          <p:cNvSpPr txBox="1"/>
          <p:nvPr/>
        </p:nvSpPr>
        <p:spPr>
          <a:xfrm>
            <a:off x="812800" y="1219200"/>
            <a:ext cx="6096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岭南师范学院 · 全校通识课</a:t>
            </a:r>
            <a:endParaRPr lang="en-US" sz="1200" noProof="1"/>
          </a:p>
        </p:txBody>
      </p:sp>
      <p:sp>
        <p:nvSpPr>
          <p:cNvPr id="5" name="main-title"/>
          <p:cNvSpPr txBox="1"/>
          <p:nvPr/>
        </p:nvSpPr>
        <p:spPr>
          <a:xfrm>
            <a:off x="812800" y="1625600"/>
            <a:ext cx="71120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5000"/>
              </a:lnSpc>
            </a:pPr>
            <a:r>
              <a:rPr lang="en-US" sz="4600" b="1" noProof="1">
                <a:solidFill>
                  <a:srgbClr val="FAF8F4"/>
                </a:solidFill>
                <a:latin typeface="思源宋体"/>
                <a:ea typeface="思源宋体"/>
              </a:rPr>
              <a:t>混沌理论与蝴蝶效应</a:t>
            </a:r>
            <a:endParaRPr lang="en-US" sz="1600" noProof="1"/>
          </a:p>
        </p:txBody>
      </p:sp>
      <p:sp>
        <p:nvSpPr>
          <p:cNvPr id="6" name="sub-title"/>
          <p:cNvSpPr txBox="1"/>
          <p:nvPr/>
        </p:nvSpPr>
        <p:spPr>
          <a:xfrm>
            <a:off x="812800" y="3124200"/>
            <a:ext cx="7112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noProof="1">
                <a:solidFill>
                  <a:srgbClr val="7FD1C0"/>
                </a:solidFill>
                <a:latin typeface="思源宋体"/>
                <a:ea typeface="思源宋体"/>
              </a:rPr>
              <a:t>第 2 讲　洛伦茨的蝴蝶 · 1961 年冬天的舍入误差</a:t>
            </a:r>
            <a:endParaRPr lang="en-US" sz="1600" noProof="1"/>
          </a:p>
        </p:txBody>
      </p:sp>
      <p:sp>
        <p:nvSpPr>
          <p:cNvPr id="7" name="bar"/>
          <p:cNvSpPr/>
          <p:nvPr/>
        </p:nvSpPr>
        <p:spPr>
          <a:xfrm>
            <a:off x="825500" y="3708400"/>
            <a:ext cx="762000" cy="38100"/>
          </a:xfrm>
          <a:prstGeom prst="rect">
            <a:avLst/>
          </a:prstGeom>
          <a:solidFill>
            <a:srgbClr val="D9A62E"/>
          </a:solidFill>
          <a:ln>
            <a:noFill/>
          </a:ln>
        </p:spPr>
      </p:sp>
      <p:sp>
        <p:nvSpPr>
          <p:cNvPr id="8" name="meta"/>
          <p:cNvSpPr txBox="1"/>
          <p:nvPr/>
        </p:nvSpPr>
        <p:spPr>
          <a:xfrm>
            <a:off x="812800" y="4013200"/>
            <a:ext cx="6604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135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主讲：许乐乐　生命科学与技术学院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35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今日主线：一个"偷懒"的决定 → 一只蝴蝶的诞生 → "混沌"的命名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35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课堂演示：洛伦茨吸引子模拟器（网页互动）</a:t>
            </a:r>
            <a:endParaRPr lang="en-US" sz="1600" noProof="1"/>
          </a:p>
        </p:txBody>
      </p:sp>
      <p:sp>
        <p:nvSpPr>
          <p:cNvPr id="9" name="img-cap"/>
          <p:cNvSpPr txBox="1"/>
          <p:nvPr/>
        </p:nvSpPr>
        <p:spPr>
          <a:xfrm>
            <a:off x="7874000" y="6350000"/>
            <a:ext cx="4064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9FD8CC"/>
                </a:solidFill>
                <a:latin typeface="MiSans" charset="-122"/>
                <a:ea typeface="MiSans" charset="-122"/>
              </a:rPr>
              <a:t>图：洛伦茨吸引子 —— 今天的主角</a:t>
            </a:r>
            <a:endParaRPr lang="en-US" sz="1600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核心事件 · 舍入误差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0.506 与 0.506127：万分之一的"偷懒"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l="-23289" r="-23289"/>
          <a:stretch>
            <a:fillRect/>
          </a:stretch>
        </p:blipFill>
        <p:spPr>
          <a:xfrm>
            <a:off x="914400" y="1447800"/>
            <a:ext cx="10363200" cy="37592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5334000"/>
            <a:ext cx="10363200" cy="939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真相：打印纸带只显示三位小数（0.506），计算机内部存的却是六位（0.506127）。差别约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万分之一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——相当于测温差了千分之一度。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当时的直觉：这点差别完全可以忽略。现实：十几秒后，两次模拟走出了完全不同的天气。</a:t>
            </a:r>
            <a:endParaRPr lang="en-US" sz="1600" noProof="1"/>
          </a:p>
        </p:txBody>
      </p:sp>
      <p:sp>
        <p:nvSpPr>
          <p:cNvPr id="7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10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科学方法 · 排除法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“计算机坏了？”——一次教科书式的排查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s1"/>
          <p:cNvSpPr txBox="1"/>
          <p:nvPr/>
        </p:nvSpPr>
        <p:spPr>
          <a:xfrm>
            <a:off x="914400" y="1625600"/>
            <a:ext cx="5080000" cy="190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①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怀疑硬件故障 → 检查真空管 → 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没坏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②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怀疑程序出错 → 逐行查代码 → 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没错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③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怀疑抄错数字 → 核对纸带 → 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对得上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④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最后发现：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位数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——纸带三位，机器六位</a:t>
            </a:r>
            <a:endParaRPr lang="en-US" sz="1600" noProof="1"/>
          </a:p>
        </p:txBody>
      </p:sp>
      <p:sp>
        <p:nvSpPr>
          <p:cNvPr id="6" name="s2-bg"/>
          <p:cNvSpPr/>
          <p:nvPr/>
        </p:nvSpPr>
        <p:spPr>
          <a:xfrm>
            <a:off x="6299200" y="1625600"/>
            <a:ext cx="5181600" cy="1905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7" name="s2"/>
          <p:cNvSpPr txBox="1"/>
          <p:nvPr/>
        </p:nvSpPr>
        <p:spPr>
          <a:xfrm>
            <a:off x="6553200" y="1803400"/>
            <a:ext cx="4673600" cy="154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换成别人，故事到此结束：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"下次抄全点就行了。"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洛伦茨却多问了一句："为什么万分之一的差别，会被放大成完全不同的天气？"</a:t>
            </a:r>
            <a:endParaRPr lang="en-US" sz="1600" noProof="1"/>
          </a:p>
        </p:txBody>
      </p:sp>
      <p:sp>
        <p:nvSpPr>
          <p:cNvPr id="8" name="clash"/>
          <p:cNvSpPr txBox="1"/>
          <p:nvPr/>
        </p:nvSpPr>
        <p:spPr>
          <a:xfrm>
            <a:off x="914400" y="3835400"/>
            <a:ext cx="105664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牛顿力学的标准答案：初值差一点，结果差一点——误差</a:t>
            </a:r>
            <a:r>
              <a:rPr lang="en-US" sz="15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按比例</a:t>
            </a: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传播。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洛伦茨看到的事实：误差按"翻倍"传播——每隔一段时间就乘一个固定倍数。</a:t>
            </a:r>
            <a:endParaRPr lang="en-US" sz="1600" noProof="1"/>
          </a:p>
        </p:txBody>
      </p:sp>
      <p:sp>
        <p:nvSpPr>
          <p:cNvPr id="9" name="concl-bg"/>
          <p:cNvSpPr/>
          <p:nvPr/>
        </p:nvSpPr>
        <p:spPr>
          <a:xfrm>
            <a:off x="914400" y="5105400"/>
            <a:ext cx="10566400" cy="914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concl"/>
          <p:cNvSpPr txBox="1"/>
          <p:nvPr/>
        </p:nvSpPr>
        <p:spPr>
          <a:xfrm>
            <a:off x="1168400" y="5257800"/>
            <a:ext cx="10058400" cy="60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这不是机器的 bug，而是天气这类系统的</a:t>
            </a:r>
            <a:r>
              <a:rPr lang="en-US" sz="145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特性</a:t>
            </a:r>
            <a:r>
              <a:rPr lang="en-US" sz="14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。这个念头，就是混沌理论现代诞生的瞬间。</a:t>
            </a:r>
            <a:endParaRPr lang="en-US" sz="1600" noProof="1"/>
          </a:p>
        </p:txBody>
      </p:sp>
      <p:sp>
        <p:nvSpPr>
          <p:cNvPr id="11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11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12192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顿悟 · 初值敏感性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1574800"/>
            <a:ext cx="10769600" cy="914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b="1" noProof="1">
                <a:solidFill>
                  <a:srgbClr val="FAF8F4"/>
                </a:solidFill>
                <a:latin typeface="思源宋体"/>
                <a:ea typeface="思源宋体"/>
              </a:rPr>
              <a:t>问题不在仪器，在系统本身</a:t>
            </a:r>
            <a:endParaRPr lang="en-US" sz="1600" noProof="1"/>
          </a:p>
        </p:txBody>
      </p:sp>
      <p:sp>
        <p:nvSpPr>
          <p:cNvPr id="4" name="p1"/>
          <p:cNvSpPr txBox="1"/>
          <p:nvPr/>
        </p:nvSpPr>
        <p:spPr>
          <a:xfrm>
            <a:off x="914400" y="2870200"/>
            <a:ext cx="10363200" cy="939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E8B64C"/>
                </a:solidFill>
                <a:latin typeface="MiSans" charset="-122"/>
                <a:ea typeface="MiSans" charset="-122"/>
              </a:rPr>
              <a:t>推论一：</a:t>
            </a:r>
            <a:r>
              <a:rPr lang="en-US" sz="150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测量永远有误差，误差被系统指数放大——</a:t>
            </a:r>
            <a:r>
              <a:rPr lang="en-US" sz="150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长期天气预报存在不可逾越的上限。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E8B64C"/>
                </a:solidFill>
                <a:latin typeface="MiSans" charset="-122"/>
                <a:ea typeface="MiSans" charset="-122"/>
              </a:rPr>
              <a:t>推论二：</a:t>
            </a:r>
            <a:r>
              <a:rPr lang="en-US" sz="150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把仪器精度提高一万倍，也只能把预报极限</a:t>
            </a:r>
            <a:r>
              <a:rPr lang="en-US" sz="150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往后推一点点</a:t>
            </a:r>
            <a:r>
              <a:rPr lang="en-US" sz="150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——你们实验0的数据已经证明了这一点。</a:t>
            </a:r>
            <a:endParaRPr lang="en-US" sz="1600" noProof="1"/>
          </a:p>
        </p:txBody>
      </p:sp>
      <p:sp>
        <p:nvSpPr>
          <p:cNvPr id="5" name="divider"/>
          <p:cNvSpPr/>
          <p:nvPr/>
        </p:nvSpPr>
        <p:spPr>
          <a:xfrm>
            <a:off x="914400" y="4089400"/>
            <a:ext cx="4826000" cy="12700"/>
          </a:xfrm>
          <a:custGeom>
            <a:avLst/>
            <a:gdLst/>
            <a:ahLst/>
            <a:cxnLst/>
            <a:rect l="l" t="t" r="r" b="b"/>
            <a:pathLst>
              <a:path w="380" h="1">
                <a:moveTo>
                  <a:pt x="0" y="0"/>
                </a:moveTo>
                <a:lnTo>
                  <a:pt x="380" y="0"/>
                </a:lnTo>
              </a:path>
            </a:pathLst>
          </a:custGeom>
          <a:noFill/>
          <a:ln w="12700" cap="rnd">
            <a:solidFill>
              <a:srgbClr val="2E5A50"/>
            </a:solidFill>
            <a:round/>
          </a:ln>
        </p:spPr>
      </p:sp>
      <p:sp>
        <p:nvSpPr>
          <p:cNvPr id="6" name="quote"/>
          <p:cNvSpPr txBox="1"/>
          <p:nvPr/>
        </p:nvSpPr>
        <p:spPr>
          <a:xfrm>
            <a:off x="914400" y="441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700" noProof="1">
                <a:solidFill>
                  <a:srgbClr val="FAF8F4"/>
                </a:solidFill>
                <a:latin typeface="霞鹜新致宋"/>
                <a:ea typeface="霞鹜新致宋"/>
              </a:rPr>
              <a:t>"差错不过是一阵微风。可在这个系统里，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700" noProof="1">
                <a:solidFill>
                  <a:srgbClr val="FAF8F4"/>
                </a:solidFill>
                <a:latin typeface="霞鹜新致宋"/>
                <a:ea typeface="霞鹜新致宋"/>
              </a:rPr>
              <a:t>微风也能长成风暴。"——这就是初值敏感性</a:t>
            </a:r>
            <a:endParaRPr lang="en-US" sz="1600" noProof="1"/>
          </a:p>
        </p:txBody>
      </p:sp>
      <p:sp>
        <p:nvSpPr>
          <p:cNvPr id="7" name="hint"/>
          <p:cNvSpPr txBox="1"/>
          <p:nvPr/>
        </p:nvSpPr>
        <p:spPr>
          <a:xfrm>
            <a:off x="914400" y="5791200"/>
            <a:ext cx="103632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与庞加莱的"永恒混沌"遥相呼应——但这次，它关乎每个人明天带不带伞。</a:t>
            </a:r>
            <a:endParaRPr lang="en-US" sz="1600" noProof="1"/>
          </a:p>
        </p:txBody>
      </p:sp>
      <p:sp>
        <p:nvSpPr>
          <p:cNvPr id="8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12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课堂互动 · 实验 2 预演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亲手放飞这只蝴蝶：洛伦茨吸引子模拟器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img-bg"/>
          <p:cNvSpPr/>
          <p:nvPr/>
        </p:nvSpPr>
        <p:spPr>
          <a:xfrm>
            <a:off x="914400" y="1549400"/>
            <a:ext cx="4826000" cy="3810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pic>
        <p:nvPicPr>
          <p:cNvPr id="6" name="img"/>
          <p:cNvPicPr/>
          <p:nvPr/>
        </p:nvPicPr>
        <p:blipFill>
          <a:blip r:embed="rId1"/>
          <a:srcRect l="-21200" r="-21200"/>
          <a:stretch>
            <a:fillRect/>
          </a:stretch>
        </p:blipFill>
        <p:spPr>
          <a:xfrm>
            <a:off x="1066800" y="1701800"/>
            <a:ext cx="4521200" cy="3175000"/>
          </a:xfrm>
          <a:prstGeom prst="rect">
            <a:avLst/>
          </a:prstGeom>
          <a:ln>
            <a:noFill/>
          </a:ln>
        </p:spPr>
      </p:pic>
      <p:sp>
        <p:nvSpPr>
          <p:cNvPr id="7" name="img-cap"/>
          <p:cNvSpPr txBox="1"/>
          <p:nvPr/>
        </p:nvSpPr>
        <p:spPr>
          <a:xfrm>
            <a:off x="1066800" y="4953000"/>
            <a:ext cx="45212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洛伦茨吸引子（课堂版模拟器演示区域）</a:t>
            </a:r>
            <a:endParaRPr lang="en-US" sz="1100" noProof="1"/>
          </a:p>
        </p:txBody>
      </p:sp>
      <p:sp>
        <p:nvSpPr>
          <p:cNvPr id="8" name="steps"/>
          <p:cNvSpPr txBox="1"/>
          <p:nvPr/>
        </p:nvSpPr>
        <p:spPr>
          <a:xfrm>
            <a:off x="6299200" y="1549400"/>
            <a:ext cx="5181600" cy="284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① 放飞蝴蝶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点开始：轨迹永不重复，却也永不飞出边界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② 对比模式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两条轨迹初值仅差 0.001，看它们何时分道扬镳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③ 1961 复现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一键重现"舍入误差"实验：两条天气曲线从重合到分叉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④ ρ 旋钮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ρ=10 蝴蝶"死亡"（缩成一点），ρ=28 蝴蝶复活</a:t>
            </a:r>
            <a:endParaRPr lang="en-US" sz="1600" noProof="1"/>
          </a:p>
        </p:txBody>
      </p:sp>
      <p:sp>
        <p:nvSpPr>
          <p:cNvPr id="9" name="task-bg"/>
          <p:cNvSpPr/>
          <p:nvPr/>
        </p:nvSpPr>
        <p:spPr>
          <a:xfrm>
            <a:off x="6299200" y="4521200"/>
            <a:ext cx="5181600" cy="8382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0" name="task"/>
          <p:cNvSpPr txBox="1"/>
          <p:nvPr/>
        </p:nvSpPr>
        <p:spPr>
          <a:xfrm>
            <a:off x="6502400" y="4622800"/>
            <a:ext cx="4775200" cy="63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观察任务：</a:t>
            </a:r>
            <a:r>
              <a:rPr lang="en-US" sz="125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对比模式下，两条轨迹大约第几秒"肉眼可见"地分开？右侧分离曲线是什么形状？</a:t>
            </a:r>
            <a:endParaRPr lang="en-US" sz="1600" noProof="1"/>
          </a:p>
        </p:txBody>
      </p:sp>
      <p:sp>
        <p:nvSpPr>
          <p:cNvPr id="11" name="path"/>
          <p:cNvSpPr txBox="1"/>
          <p:nvPr/>
        </p:nvSpPr>
        <p:spPr>
          <a:xfrm>
            <a:off x="914400" y="5689600"/>
            <a:ext cx="105664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模拟器文件：配套资源/洛伦茨吸引子模拟器_课堂版.html（浏览器直接打开，无需联网，课后可自行把玩）</a:t>
            </a:r>
            <a:endParaRPr lang="en-US" sz="1600" noProof="1"/>
          </a:p>
        </p:txBody>
      </p:sp>
      <p:sp>
        <p:nvSpPr>
          <p:cNvPr id="12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第二站 · 概念层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600" b="1" noProof="1">
                <a:solidFill>
                  <a:srgbClr val="FAF8F4"/>
                </a:solidFill>
                <a:latin typeface="思源宋体"/>
                <a:ea typeface="思源宋体"/>
              </a:rPr>
              <a:t>三个方程，一只蝴蝶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8890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洛伦茨方程 · 相空间 · 蝴蝶双翼的几何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不解方程，只看它在"画"什么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14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概念层 · 洛伦茨方程（1963）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名片大小的方程，算不尽的行为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eq-bg"/>
          <p:cNvSpPr/>
          <p:nvPr/>
        </p:nvSpPr>
        <p:spPr>
          <a:xfrm>
            <a:off x="711200" y="1524000"/>
            <a:ext cx="5334000" cy="2540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6" name="eq"/>
          <p:cNvSpPr txBox="1"/>
          <p:nvPr/>
        </p:nvSpPr>
        <p:spPr>
          <a:xfrm>
            <a:off x="1016000" y="1752600"/>
            <a:ext cx="4826000" cy="208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900" noProof="1">
                <a:solidFill>
                  <a:srgbClr val="FAF8F4"/>
                </a:solidFill>
                <a:latin typeface="Cambria" panose="02040503050406030204"/>
                <a:ea typeface="serif"/>
              </a:rPr>
              <a:t>dx/dt = σ(y − x)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900" noProof="1">
                <a:solidFill>
                  <a:srgbClr val="FAF8F4"/>
                </a:solidFill>
                <a:latin typeface="Cambria" panose="02040503050406030204"/>
                <a:ea typeface="serif"/>
              </a:rPr>
              <a:t>dy/dt = x(ρ − z) − y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900" noProof="1">
                <a:solidFill>
                  <a:srgbClr val="FAF8F4"/>
                </a:solidFill>
                <a:latin typeface="Cambria" panose="02040503050406030204"/>
                <a:ea typeface="serif"/>
              </a:rPr>
              <a:t>dz/dt = xy − βz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经典取值：σ=10，ρ=28，β=8/3</a:t>
            </a:r>
            <a:endParaRPr lang="en-US" sz="1600" noProof="1"/>
          </a:p>
        </p:txBody>
      </p:sp>
      <p:sp>
        <p:nvSpPr>
          <p:cNvPr id="7" name="vars"/>
          <p:cNvSpPr txBox="1"/>
          <p:nvPr/>
        </p:nvSpPr>
        <p:spPr>
          <a:xfrm>
            <a:off x="6400800" y="1524000"/>
            <a:ext cx="5080000" cy="25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x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对流翻滚的强度（滚多快）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y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水平方向的温差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z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竖直方向的温度分布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σ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流体有多"黏"　</a:t>
            </a:r>
            <a:r>
              <a:rPr lang="en-US" sz="13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ρ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加热多猛（火候）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β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容器的形状比例</a:t>
            </a:r>
            <a:endParaRPr lang="en-US" sz="1600" noProof="1"/>
          </a:p>
        </p:txBody>
      </p:sp>
      <p:sp>
        <p:nvSpPr>
          <p:cNvPr id="8" name="key1"/>
          <p:cNvSpPr txBox="1"/>
          <p:nvPr/>
        </p:nvSpPr>
        <p:spPr>
          <a:xfrm>
            <a:off x="711200" y="4368800"/>
            <a:ext cx="10769600" cy="78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方程"长相"极简单：只有乘法和减法。但注意第二行的 </a:t>
            </a:r>
            <a:r>
              <a:rPr lang="en-US" sz="14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xz</a:t>
            </a: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、第三行的 </a:t>
            </a:r>
            <a:r>
              <a:rPr lang="en-US" sz="14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xy</a:t>
            </a: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——变量互相乘在一起，这就是</a:t>
            </a:r>
            <a:r>
              <a:rPr lang="en-US" sz="14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非线性</a:t>
            </a: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：你中有我、我中有你。</a:t>
            </a:r>
            <a:endParaRPr lang="en-US" sz="1600" noProof="1"/>
          </a:p>
        </p:txBody>
      </p:sp>
      <p:sp>
        <p:nvSpPr>
          <p:cNvPr id="9" name="key2-bg"/>
          <p:cNvSpPr/>
          <p:nvPr/>
        </p:nvSpPr>
        <p:spPr>
          <a:xfrm>
            <a:off x="711200" y="5257800"/>
            <a:ext cx="10769600" cy="787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key2"/>
          <p:cNvSpPr txBox="1"/>
          <p:nvPr/>
        </p:nvSpPr>
        <p:spPr>
          <a:xfrm>
            <a:off x="965200" y="5384800"/>
            <a:ext cx="102616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一句话带走：方程极简单，行为极复杂。</a:t>
            </a:r>
            <a:r>
              <a:rPr lang="en-US" sz="15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简单的确定性规则，自己"长"出了永不重复的蝴蝶。</a:t>
            </a:r>
            <a:endParaRPr lang="en-US" sz="1600" noProof="1"/>
          </a:p>
        </p:txBody>
      </p:sp>
      <p:sp>
        <p:nvSpPr>
          <p:cNvPr id="11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概念层 · 相空间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换个"空间"看：混乱立刻显出几何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pants-bg"/>
          <p:cNvSpPr/>
          <p:nvPr/>
        </p:nvSpPr>
        <p:spPr>
          <a:xfrm>
            <a:off x="711200" y="1549400"/>
            <a:ext cx="5334000" cy="2413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pants"/>
          <p:cNvSpPr txBox="1"/>
          <p:nvPr/>
        </p:nvSpPr>
        <p:spPr>
          <a:xfrm>
            <a:off x="965200" y="1727200"/>
            <a:ext cx="4826000" cy="205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日常类比：买裤子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网购裤子要报三个尺寸：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腰围、腿长、颜色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每一条裤子 = "三维尺寸空间"里的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一个点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点不是裤子，但它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完整描述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了一条裤子。</a:t>
            </a:r>
            <a:endParaRPr lang="en-US" sz="1600" noProof="1"/>
          </a:p>
        </p:txBody>
      </p:sp>
      <p:sp>
        <p:nvSpPr>
          <p:cNvPr id="7" name="sys-bg"/>
          <p:cNvSpPr/>
          <p:nvPr/>
        </p:nvSpPr>
        <p:spPr>
          <a:xfrm>
            <a:off x="6400800" y="1549400"/>
            <a:ext cx="5080000" cy="2413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sys"/>
          <p:cNvSpPr txBox="1"/>
          <p:nvPr/>
        </p:nvSpPr>
        <p:spPr>
          <a:xfrm>
            <a:off x="6654800" y="17272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洛伦茨系统：状态 = 三个数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(x, y, z) 三个数完全确定系统的此刻。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把三个数当坐标 → 状态空间里的</a:t>
            </a: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一个点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时间流逝，点跳舞 → 画出一条</a:t>
            </a: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轨迹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。</a:t>
            </a:r>
            <a:endParaRPr lang="en-US" sz="1600" noProof="1"/>
          </a:p>
        </p:txBody>
      </p:sp>
      <p:sp>
        <p:nvSpPr>
          <p:cNvPr id="9" name="insight"/>
          <p:cNvSpPr txBox="1"/>
          <p:nvPr/>
        </p:nvSpPr>
        <p:spPr>
          <a:xfrm>
            <a:off x="711200" y="4241800"/>
            <a:ext cx="107696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时间序列里的天气曲线：杂乱无章；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相空间里的同一条轨迹：</a:t>
            </a:r>
            <a:r>
              <a:rPr lang="en-US" sz="15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组织成优美的蝴蝶形状——混乱中藏着几何结构。</a:t>
            </a:r>
            <a:endParaRPr lang="en-US" sz="1600" noProof="1"/>
          </a:p>
        </p:txBody>
      </p:sp>
      <p:sp>
        <p:nvSpPr>
          <p:cNvPr id="10" name="key-bg"/>
          <p:cNvSpPr/>
          <p:nvPr/>
        </p:nvSpPr>
        <p:spPr>
          <a:xfrm>
            <a:off x="711200" y="5283200"/>
            <a:ext cx="10769600" cy="762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1" name="key"/>
          <p:cNvSpPr txBox="1"/>
          <p:nvPr/>
        </p:nvSpPr>
        <p:spPr>
          <a:xfrm>
            <a:off x="965200" y="5410200"/>
            <a:ext cx="102616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预告：第 6 章我们会把</a:t>
            </a:r>
            <a:r>
              <a:rPr lang="en-US" sz="14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心跳</a:t>
            </a: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画进相空间——健康与病变的心脏，轨迹形状真的不同。</a:t>
            </a:r>
            <a:endParaRPr lang="en-US" sz="1600" noProof="1"/>
          </a:p>
        </p:txBody>
      </p:sp>
      <p:sp>
        <p:nvSpPr>
          <p:cNvPr id="12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几何直观 · 奇怪吸引子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蝴蝶双翼：永不重复，也永不飞出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l="-32" r="-32"/>
          <a:stretch>
            <a:fillRect/>
          </a:stretch>
        </p:blipFill>
        <p:spPr>
          <a:xfrm>
            <a:off x="711200" y="1498600"/>
            <a:ext cx="5842000" cy="4191000"/>
          </a:xfrm>
          <a:prstGeom prst="rect">
            <a:avLst/>
          </a:prstGeom>
          <a:ln>
            <a:noFill/>
          </a:ln>
        </p:spPr>
      </p:pic>
      <p:sp>
        <p:nvSpPr>
          <p:cNvPr id="6" name="pts"/>
          <p:cNvSpPr txBox="1"/>
          <p:nvPr/>
        </p:nvSpPr>
        <p:spPr>
          <a:xfrm>
            <a:off x="6959600" y="1600200"/>
            <a:ext cx="4521200" cy="30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吸引子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：无论从哪里出发，轨迹终被"吸"到这只蝴蝶上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有界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：永不飞出双翼 —— 不是乱飞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不重复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：永不闭合成圈 —— 不是周期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跳翼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无规律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：下一圈在哪一翼，说不准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6959600" y="4775200"/>
            <a:ext cx="4521200" cy="965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7162800" y="4902200"/>
            <a:ext cx="41148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宏观形状完全确定，微观路径完全不可预测——</a:t>
            </a:r>
            <a:r>
              <a:rPr lang="en-US" sz="135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"混沌中有秩序"</a:t>
            </a: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的几何化身。</a:t>
            </a:r>
            <a:endParaRPr lang="en-US" sz="1600" noProof="1"/>
          </a:p>
        </p:txBody>
      </p:sp>
      <p:sp>
        <p:nvSpPr>
          <p:cNvPr id="9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17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几何直观 · 混沌的发动机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拉伸 × 折叠：千层酥里的混沌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l="-7432" r="-7432"/>
          <a:stretch>
            <a:fillRect/>
          </a:stretch>
        </p:blipFill>
        <p:spPr>
          <a:xfrm>
            <a:off x="914400" y="1498600"/>
            <a:ext cx="10363200" cy="35560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5207000"/>
            <a:ext cx="103632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拉伸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负责放大误差（相邻两点被拉开）；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折叠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负责兜住轨迹（不飞出有限区域）。反复擀折：两块挨着的面团，几十轮后隔了几千层。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数学名称：斯梅尔马蹄映射——一切混沌吸引子的通用图纸（第5章还会再见）。</a:t>
            </a:r>
            <a:endParaRPr lang="en-US" sz="1600" noProof="1"/>
          </a:p>
        </p:txBody>
      </p:sp>
      <p:sp>
        <p:nvSpPr>
          <p:cNvPr id="7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18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概念层 · 参数与分岔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同一个方程，一个旋钮，两种命运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l="-16732" r="-16732"/>
          <a:stretch>
            <a:fillRect/>
          </a:stretch>
        </p:blipFill>
        <p:spPr>
          <a:xfrm>
            <a:off x="914400" y="1447800"/>
            <a:ext cx="10363200" cy="38100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5384800"/>
            <a:ext cx="103632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混沌不是方程的属性，而是"方程 × 参数"的属性。跨越门槛（ρ ≈ 24.74）时，系统从有序突变为混沌——这叫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分岔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下次课预告：第 3 章《非线性——简单的规则，复杂的世界》，我们将系统研究"分岔"。</a:t>
            </a:r>
            <a:endParaRPr lang="en-US" sz="1600" noProof="1"/>
          </a:p>
        </p:txBody>
      </p:sp>
      <p:sp>
        <p:nvSpPr>
          <p:cNvPr id="7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19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入场券回收 · 实验 0 数据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误差缩小 100 倍，为什么只"晚了几秒"？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q1-bg"/>
          <p:cNvSpPr/>
          <p:nvPr/>
        </p:nvSpPr>
        <p:spPr>
          <a:xfrm>
            <a:off x="711200" y="1549400"/>
            <a:ext cx="5181600" cy="1651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q1"/>
          <p:cNvSpPr txBox="1"/>
          <p:nvPr/>
        </p:nvSpPr>
        <p:spPr>
          <a:xfrm>
            <a:off x="965200" y="1701800"/>
            <a:ext cx="4673600" cy="1346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你的数据（上节课实验0）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① 初值差 </a:t>
            </a:r>
            <a:r>
              <a:rPr lang="en-US" sz="13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0.001°</a:t>
            </a: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→ 分离约 </a:t>
            </a:r>
            <a:r>
              <a:rPr lang="en-US" sz="13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?</a:t>
            </a: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秒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② 初值差 </a:t>
            </a:r>
            <a:r>
              <a:rPr lang="en-US" sz="13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0.00001°</a:t>
            </a: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→ 分离约 </a:t>
            </a:r>
            <a:r>
              <a:rPr lang="en-US" sz="13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?</a:t>
            </a: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 秒</a:t>
            </a:r>
            <a:endParaRPr lang="en-US" sz="1600" noProof="1"/>
          </a:p>
        </p:txBody>
      </p:sp>
      <p:sp>
        <p:nvSpPr>
          <p:cNvPr id="7" name="q2-bg"/>
          <p:cNvSpPr/>
          <p:nvPr/>
        </p:nvSpPr>
        <p:spPr>
          <a:xfrm>
            <a:off x="6299200" y="1549400"/>
            <a:ext cx="5181600" cy="1651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q2"/>
          <p:cNvSpPr txBox="1"/>
          <p:nvPr/>
        </p:nvSpPr>
        <p:spPr>
          <a:xfrm>
            <a:off x="6553200" y="1701800"/>
            <a:ext cx="4673600" cy="1346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全班数据告诉我们的事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误差缩小 100 倍，分离时间并没有推迟 100 倍——只晚了几秒。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这不是巧合，是一条</a:t>
            </a:r>
            <a:r>
              <a:rPr lang="en-US" sz="130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数学规律</a:t>
            </a:r>
            <a:r>
              <a:rPr lang="en-US" sz="130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。</a:t>
            </a:r>
            <a:endParaRPr lang="en-US" sz="1600" noProof="1"/>
          </a:p>
        </p:txBody>
      </p:sp>
      <p:sp>
        <p:nvSpPr>
          <p:cNvPr id="9" name="rule"/>
          <p:cNvSpPr txBox="1"/>
          <p:nvPr/>
        </p:nvSpPr>
        <p:spPr>
          <a:xfrm>
            <a:off x="711200" y="3505200"/>
            <a:ext cx="10769600" cy="1117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误差不是"匀速"增长，而是</a:t>
            </a:r>
            <a:r>
              <a:rPr lang="en-US" sz="15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按固定倍数翻滚</a:t>
            </a: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：每隔一小段时间就翻一倍。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缩小初始误差，只是</a:t>
            </a:r>
            <a:r>
              <a:rPr lang="en-US" sz="15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少翻几次倍</a:t>
            </a: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——而每翻一倍只要几秒，所以结局几乎不变。</a:t>
            </a:r>
            <a:endParaRPr lang="en-US" sz="1600" noProof="1"/>
          </a:p>
        </p:txBody>
      </p:sp>
      <p:sp>
        <p:nvSpPr>
          <p:cNvPr id="10" name="formula-bg"/>
          <p:cNvSpPr/>
          <p:nvPr/>
        </p:nvSpPr>
        <p:spPr>
          <a:xfrm>
            <a:off x="711200" y="4826000"/>
            <a:ext cx="10769600" cy="1168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1" name="formula"/>
          <p:cNvSpPr txBox="1"/>
          <p:nvPr/>
        </p:nvSpPr>
        <p:spPr>
          <a:xfrm>
            <a:off x="965200" y="4978400"/>
            <a:ext cx="10261600" cy="863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用一行字写就是：</a:t>
            </a:r>
            <a:r>
              <a:rPr lang="en-US" sz="15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误差(t) ≈ 初始误差 × e 的 λt 次方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A9C8BF"/>
                </a:solidFill>
                <a:latin typeface="MiSans" charset="-122"/>
                <a:ea typeface="MiSans" charset="-122"/>
              </a:rPr>
              <a:t>λ（lambda）叫"李雅普诺夫指数"——今天第三节课，我们就用你们的数据把它量出来。</a:t>
            </a:r>
            <a:endParaRPr lang="en-US" sz="1600" noProof="1"/>
          </a:p>
        </p:txBody>
      </p:sp>
      <p:sp>
        <p:nvSpPr>
          <p:cNvPr id="12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第三站 · 科学与迷思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600" b="1" noProof="1">
                <a:solidFill>
                  <a:srgbClr val="FAF8F4"/>
                </a:solidFill>
                <a:latin typeface="思源宋体"/>
                <a:ea typeface="思源宋体"/>
              </a:rPr>
              <a:t>蝴蝶效应的科学与迷思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8890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初值敏感性 · 李雅普诺夫指数 · 两周上限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以及：把"蝴蝶效应"从流行文化里救回来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20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命名史 · 从海鸥到蝴蝶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1972：一个"代拟的标题"名垂青史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s1963"/>
          <p:cNvSpPr txBox="1"/>
          <p:nvPr/>
        </p:nvSpPr>
        <p:spPr>
          <a:xfrm>
            <a:off x="914400" y="1574800"/>
            <a:ext cx="103632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1963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论文里的比喻还是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"海鸥"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：一只海鸥扇动翅膀，可能永远改变天气的进程。</a:t>
            </a:r>
            <a:endParaRPr lang="en-US" sz="1600" noProof="1"/>
          </a:p>
        </p:txBody>
      </p:sp>
      <p:sp>
        <p:nvSpPr>
          <p:cNvPr id="6" name="s1972-bg"/>
          <p:cNvSpPr/>
          <p:nvPr/>
        </p:nvSpPr>
        <p:spPr>
          <a:xfrm>
            <a:off x="914400" y="2413000"/>
            <a:ext cx="10363200" cy="12192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7" name="s1972"/>
          <p:cNvSpPr txBox="1"/>
          <p:nvPr/>
        </p:nvSpPr>
        <p:spPr>
          <a:xfrm>
            <a:off x="1168400" y="2565400"/>
            <a:ext cx="9855200" cy="939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1972.12.29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AAAS 年会。洛伦茨没时间起标题，会议组织者梅里利斯代拟：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16302B"/>
                </a:solidFill>
                <a:latin typeface="霞鹜新致宋"/>
                <a:ea typeface="霞鹜新致宋"/>
              </a:rPr>
              <a:t>《可预测性：巴西一只蝴蝶扇动翅膀，会在德克萨斯引起龙卷风吗？》</a:t>
            </a:r>
            <a:endParaRPr lang="en-US" sz="1600" noProof="1"/>
          </a:p>
        </p:txBody>
      </p:sp>
      <p:sp>
        <p:nvSpPr>
          <p:cNvPr id="8" name="why"/>
          <p:cNvSpPr txBox="1"/>
          <p:nvPr/>
        </p:nvSpPr>
        <p:spPr>
          <a:xfrm>
            <a:off x="914400" y="3860800"/>
            <a:ext cx="10363200" cy="990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为什么蝴蝶比海鸥成功？——蝴蝶轻盈微小，与龙卷风形成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尺度反差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；更妙的是，洛伦茨吸引子的形状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恰好像一只蝴蝶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，名字与图形互相成就。</a:t>
            </a:r>
            <a:endParaRPr lang="en-US" sz="1600" noProof="1"/>
          </a:p>
        </p:txBody>
      </p:sp>
      <p:sp>
        <p:nvSpPr>
          <p:cNvPr id="9" name="key-bg"/>
          <p:cNvSpPr/>
          <p:nvPr/>
        </p:nvSpPr>
        <p:spPr>
          <a:xfrm>
            <a:off x="914400" y="5029200"/>
            <a:ext cx="10363200" cy="1016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key"/>
          <p:cNvSpPr txBox="1"/>
          <p:nvPr/>
        </p:nvSpPr>
        <p:spPr>
          <a:xfrm>
            <a:off x="1168400" y="5181600"/>
            <a:ext cx="98552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请注意标题末尾的</a:t>
            </a:r>
            <a:r>
              <a:rPr lang="en-US" sz="14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问号</a:t>
            </a: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：洛伦茨没说过"一定会引起"，他问的是"能不能"。科学答案：</a:t>
            </a:r>
            <a:r>
              <a:rPr lang="en-US" sz="14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我们永远没法说"不能"</a:t>
            </a: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——这个问号里藏着严谨。</a:t>
            </a:r>
            <a:endParaRPr lang="en-US" sz="1600" noProof="1"/>
          </a:p>
        </p:txBody>
      </p:sp>
      <p:sp>
        <p:nvSpPr>
          <p:cNvPr id="11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21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概念层 · 李雅普诺夫指数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λ：两条轨迹的"离婚率指标"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t="-3070" b="-3070"/>
          <a:stretch>
            <a:fillRect/>
          </a:stretch>
        </p:blipFill>
        <p:spPr>
          <a:xfrm>
            <a:off x="914400" y="1447800"/>
            <a:ext cx="6604000" cy="3352800"/>
          </a:xfrm>
          <a:prstGeom prst="rect">
            <a:avLst/>
          </a:prstGeom>
          <a:ln>
            <a:noFill/>
          </a:ln>
        </p:spPr>
      </p:pic>
      <p:sp>
        <p:nvSpPr>
          <p:cNvPr id="6" name="def"/>
          <p:cNvSpPr txBox="1"/>
          <p:nvPr/>
        </p:nvSpPr>
        <p:spPr>
          <a:xfrm>
            <a:off x="7823200" y="1549400"/>
            <a:ext cx="36576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λ &gt; 0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分道扬镳 → 混沌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λ = 0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不近不远 → 边缘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λ &lt; 0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越走越近 → 稳定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正的李雅普诺夫指数，就是混沌的数学定义。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054600"/>
            <a:ext cx="10566400" cy="9906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207000"/>
            <a:ext cx="10058400" cy="685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预测窗口 ≈ (1/λ) × ln(容忍误差 ÷ 初始误差)。关键在这个 </a:t>
            </a:r>
            <a:r>
              <a:rPr lang="en-US" sz="14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ln</a:t>
            </a: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：仪器精度提高 10 倍，只多换来 2.3/λ 的时间——</a:t>
            </a:r>
            <a:r>
              <a:rPr lang="en-US" sz="14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对数和指数赛跑，指数永远赢。</a:t>
            </a:r>
            <a:endParaRPr lang="en-US" sz="1600" noProof="1"/>
          </a:p>
        </p:txBody>
      </p:sp>
      <p:sp>
        <p:nvSpPr>
          <p:cNvPr id="9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概念层 · 可预测性上限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天气预报的"两周天花板"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l="-23819" r="-23819"/>
          <a:stretch>
            <a:fillRect/>
          </a:stretch>
        </p:blipFill>
        <p:spPr>
          <a:xfrm>
            <a:off x="914400" y="1447800"/>
            <a:ext cx="10363200" cy="33528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4927600"/>
            <a:ext cx="103632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半个多世纪里计算机快了几百亿倍，预报从 3 天进步到 7–10 天——但始终徘徊在"两周"附近，正好符合指数放大的推算。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这是原理性天花板，不是技术问题。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638800"/>
            <a:ext cx="10566400" cy="5588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715000"/>
            <a:ext cx="100584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关键区分：混沌限制</a:t>
            </a:r>
            <a:r>
              <a:rPr lang="en-US" sz="135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天气</a:t>
            </a: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（哪天哪刻），不限制</a:t>
            </a:r>
            <a:r>
              <a:rPr lang="en-US" sz="135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气候</a:t>
            </a: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（统计平均）——理解气候争论的分水岭。</a:t>
            </a:r>
            <a:endParaRPr lang="en-US" sz="1600" noProof="1"/>
          </a:p>
        </p:txBody>
      </p:sp>
      <p:sp>
        <p:nvSpPr>
          <p:cNvPr id="9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概念纠偏 ① · 适用边界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误解：蝴蝶效应 ="凡事都有联系"？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wrong-bg"/>
          <p:cNvSpPr/>
          <p:nvPr/>
        </p:nvSpPr>
        <p:spPr>
          <a:xfrm>
            <a:off x="711200" y="1549400"/>
            <a:ext cx="10769600" cy="990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wrong"/>
          <p:cNvSpPr txBox="1"/>
          <p:nvPr/>
        </p:nvSpPr>
        <p:spPr>
          <a:xfrm>
            <a:off x="965200" y="1701800"/>
            <a:ext cx="10261600" cy="685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❌ 流行版本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"蝴蝶扇动翅膀能引起龙卷风"被读成：凡事都有联系，任何小原因都必有大后果——熬成各种鸡汤。</a:t>
            </a:r>
            <a:endParaRPr lang="en-US" sz="1600" noProof="1"/>
          </a:p>
        </p:txBody>
      </p:sp>
      <p:sp>
        <p:nvSpPr>
          <p:cNvPr id="7" name="right-bg"/>
          <p:cNvSpPr/>
          <p:nvPr/>
        </p:nvSpPr>
        <p:spPr>
          <a:xfrm>
            <a:off x="711200" y="2743200"/>
            <a:ext cx="10769600" cy="14986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right"/>
          <p:cNvSpPr txBox="1"/>
          <p:nvPr/>
        </p:nvSpPr>
        <p:spPr>
          <a:xfrm>
            <a:off x="965200" y="2895600"/>
            <a:ext cx="10261600" cy="1193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✅ 科学正解：只在"特定系统"中成立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三个条件缺一不可：</a:t>
            </a: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非线性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（变量互相咬合）· </a:t>
            </a: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耗散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（能量有进有出）· </a:t>
            </a: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正处于混沌区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（λ&gt;0）。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反例：地球公转的李雅普诺夫时间约 500 万年——蝴蝶扇一万次翅膀也翻不了天。</a:t>
            </a:r>
            <a:endParaRPr lang="en-US" sz="1600" noProof="1"/>
          </a:p>
        </p:txBody>
      </p:sp>
      <p:sp>
        <p:nvSpPr>
          <p:cNvPr id="9" name="key"/>
          <p:cNvSpPr txBox="1"/>
          <p:nvPr/>
        </p:nvSpPr>
        <p:spPr>
          <a:xfrm>
            <a:off x="914400" y="4521200"/>
            <a:ext cx="103632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noProof="1">
                <a:solidFill>
                  <a:srgbClr val="16302B"/>
                </a:solidFill>
                <a:latin typeface="霞鹜新致宋"/>
                <a:ea typeface="霞鹜新致宋"/>
              </a:rPr>
              <a:t>不是每只蝴蝶都能掀起风暴——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600" b="1" noProof="1">
                <a:solidFill>
                  <a:srgbClr val="14655C"/>
                </a:solidFill>
                <a:latin typeface="霞鹜新致宋"/>
                <a:ea typeface="霞鹜新致宋"/>
              </a:rPr>
              <a:t>只有在"混沌海"里扇翅膀的那只才行。</a:t>
            </a:r>
            <a:endParaRPr lang="en-US" sz="1600" noProof="1"/>
          </a:p>
        </p:txBody>
      </p:sp>
      <p:sp>
        <p:nvSpPr>
          <p:cNvPr id="10" name="note3"/>
          <p:cNvSpPr txBox="1"/>
          <p:nvPr/>
        </p:nvSpPr>
        <p:spPr>
          <a:xfrm>
            <a:off x="914400" y="5613400"/>
            <a:ext cx="103632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蝴蝶效应不是"万物有灵"的玄学证明，而是一条有明确适用边界的动力学结论。</a:t>
            </a:r>
            <a:endParaRPr lang="en-US" sz="1600" noProof="1"/>
          </a:p>
        </p:txBody>
      </p:sp>
      <p:sp>
        <p:nvSpPr>
          <p:cNvPr id="11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概念纠偏 ② · 不可知论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误解：不可预测 = 科学无用 = 宿命论？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wrong-bg"/>
          <p:cNvSpPr/>
          <p:nvPr/>
        </p:nvSpPr>
        <p:spPr>
          <a:xfrm>
            <a:off x="711200" y="1549400"/>
            <a:ext cx="10769600" cy="8382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wrong"/>
          <p:cNvSpPr txBox="1"/>
          <p:nvPr/>
        </p:nvSpPr>
        <p:spPr>
          <a:xfrm>
            <a:off x="965200" y="1676400"/>
            <a:ext cx="10261600" cy="584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❌ 流行版本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"长期不可预测 → 什么都说不准 → 努力没意义"——滑向宿命论或不可知论。</a:t>
            </a:r>
            <a:endParaRPr lang="en-US" sz="1600" noProof="1"/>
          </a:p>
        </p:txBody>
      </p:sp>
      <p:sp>
        <p:nvSpPr>
          <p:cNvPr id="7" name="right-bg"/>
          <p:cNvSpPr/>
          <p:nvPr/>
        </p:nvSpPr>
        <p:spPr>
          <a:xfrm>
            <a:off x="711200" y="2590800"/>
            <a:ext cx="10769600" cy="21336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right"/>
          <p:cNvSpPr txBox="1"/>
          <p:nvPr/>
        </p:nvSpPr>
        <p:spPr>
          <a:xfrm>
            <a:off x="965200" y="2768600"/>
            <a:ext cx="10261600" cy="180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✅ 科学正解：混沌系统有三层可预测性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① 短期预测有效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——明后两天的天气预报相当准，这正是救命的时间窗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② 统计特性可预测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——说不出 7 月 15 日下不下雨，说得出 7 月平均下几天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③ 结构完全确定</a:t>
            </a: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——蝴蝶形状唯一稳定，与初值无关</a:t>
            </a:r>
            <a:endParaRPr lang="en-US" sz="1600" noProof="1"/>
          </a:p>
        </p:txBody>
      </p:sp>
      <p:sp>
        <p:nvSpPr>
          <p:cNvPr id="9" name="key"/>
          <p:cNvSpPr txBox="1"/>
          <p:nvPr/>
        </p:nvSpPr>
        <p:spPr>
          <a:xfrm>
            <a:off x="914400" y="5003800"/>
            <a:ext cx="10363200" cy="78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noProof="1">
                <a:solidFill>
                  <a:srgbClr val="16302B"/>
                </a:solidFill>
                <a:latin typeface="霞鹜新致宋"/>
                <a:ea typeface="霞鹜新致宋"/>
              </a:rPr>
              <a:t>混沌拿走的是"细节"，留下的是"格局"。</a:t>
            </a:r>
            <a:endParaRPr lang="en-US" sz="1600" noProof="1"/>
          </a:p>
        </p:txBody>
      </p:sp>
      <p:sp>
        <p:nvSpPr>
          <p:cNvPr id="10" name="note3"/>
          <p:cNvSpPr txBox="1"/>
          <p:nvPr/>
        </p:nvSpPr>
        <p:spPr>
          <a:xfrm>
            <a:off x="914400" y="5816600"/>
            <a:ext cx="103632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类比：一位性格完全可预测、下一句话永远猜不到的朋友——你了解他的"吸引子"，预测不了他的"轨迹"。</a:t>
            </a:r>
            <a:endParaRPr lang="en-US" sz="1600" noProof="1"/>
          </a:p>
        </p:txBody>
      </p:sp>
      <p:sp>
        <p:nvSpPr>
          <p:cNvPr id="11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概念纠偏 ③ · 确定性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误解：看起来乱 = 随机？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wrong-bg"/>
          <p:cNvSpPr/>
          <p:nvPr/>
        </p:nvSpPr>
        <p:spPr>
          <a:xfrm>
            <a:off x="711200" y="1549400"/>
            <a:ext cx="10769600" cy="8382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wrong"/>
          <p:cNvSpPr txBox="1"/>
          <p:nvPr/>
        </p:nvSpPr>
        <p:spPr>
          <a:xfrm>
            <a:off x="965200" y="1676400"/>
            <a:ext cx="10261600" cy="584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❌ 流行版本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"轨迹乱七八糟、永不重复，所以混沌就是随机。"</a:t>
            </a:r>
            <a:endParaRPr lang="en-US" sz="1600" noProof="1"/>
          </a:p>
        </p:txBody>
      </p:sp>
      <p:sp>
        <p:nvSpPr>
          <p:cNvPr id="7" name="right-bg"/>
          <p:cNvSpPr/>
          <p:nvPr/>
        </p:nvSpPr>
        <p:spPr>
          <a:xfrm>
            <a:off x="711200" y="2590800"/>
            <a:ext cx="10769600" cy="1651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right"/>
          <p:cNvSpPr txBox="1"/>
          <p:nvPr/>
        </p:nvSpPr>
        <p:spPr>
          <a:xfrm>
            <a:off x="965200" y="2743200"/>
            <a:ext cx="10261600" cy="1346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✅ 科学正解：混沌是确定性的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方程里没有任何随机项：给定完全相同的初值，每次跑出完全相同的蝴蝶。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"看起来随机"只因两点：轨迹永不重复（伪装成随机）；我们对初值的了解永远有限（实际不可预测）。</a:t>
            </a:r>
            <a:endParaRPr lang="en-US" sz="1600" noProof="1"/>
          </a:p>
        </p:txBody>
      </p:sp>
      <p:graphicFrame>
        <p:nvGraphicFramePr>
          <p:cNvPr id="9" name="cmp"/>
          <p:cNvGraphicFramePr>
            <a:graphicFrameLocks noGrp="1"/>
          </p:cNvGraphicFramePr>
          <p:nvPr/>
        </p:nvGraphicFramePr>
        <p:xfrm>
          <a:off x="914400" y="4445000"/>
          <a:ext cx="10363200" cy="1498600"/>
        </p:xfrm>
        <a:graphic>
          <a:graphicData uri="http://schemas.openxmlformats.org/drawingml/2006/table">
            <a:tbl>
              <a:tblPr/>
              <a:tblGrid>
                <a:gridCol w="5181600"/>
                <a:gridCol w="5181600"/>
              </a:tblGrid>
              <a:tr h="449580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真随机（量子测量）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混沌（确定性系统）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</a:tr>
              <a:tr h="1049020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剧本还没写好——完美的知识也无法确定结果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剧本早已写好——只是你永远读不到足够精确的初值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1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2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思辨层 · 流行文化审视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电影《蝴蝶效应》：说对了什么，说错了什么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yes-bg"/>
          <p:cNvSpPr/>
          <p:nvPr/>
        </p:nvSpPr>
        <p:spPr>
          <a:xfrm>
            <a:off x="711200" y="1549400"/>
            <a:ext cx="5181600" cy="2032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yes"/>
          <p:cNvSpPr txBox="1"/>
          <p:nvPr/>
        </p:nvSpPr>
        <p:spPr>
          <a:xfrm>
            <a:off x="965200" y="1727200"/>
            <a:ext cx="4673600" cy="167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✅ 电影说对了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人生系统确有初值敏感的影子：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一次偶遇、一句话、一个选择，可能改变整个人生方向——这种经验人人都有。</a:t>
            </a:r>
            <a:endParaRPr lang="en-US" sz="1600" noProof="1"/>
          </a:p>
        </p:txBody>
      </p:sp>
      <p:sp>
        <p:nvSpPr>
          <p:cNvPr id="7" name="no-bg"/>
          <p:cNvSpPr/>
          <p:nvPr/>
        </p:nvSpPr>
        <p:spPr>
          <a:xfrm>
            <a:off x="6299200" y="1549400"/>
            <a:ext cx="5181600" cy="20320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8" name="no"/>
          <p:cNvSpPr txBox="1"/>
          <p:nvPr/>
        </p:nvSpPr>
        <p:spPr>
          <a:xfrm>
            <a:off x="6553200" y="1727200"/>
            <a:ext cx="4673600" cy="167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❌ 电影说错了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FDE8DF"/>
                </a:solidFill>
                <a:latin typeface="MiSans" charset="-122"/>
                <a:ea typeface="MiSans" charset="-122"/>
              </a:rPr>
              <a:t>① 主角能"精准控制"改变的方向——混沌恰恰说：你能改初值，</a:t>
            </a:r>
            <a:r>
              <a:rPr lang="en-US" sz="1350" b="1" noProof="1">
                <a:solidFill>
                  <a:srgbClr val="FDE8DF"/>
                </a:solidFill>
                <a:latin typeface="MiSans" charset="-122"/>
                <a:ea typeface="MiSans" charset="-122"/>
              </a:rPr>
              <a:t>控制不了它放大成什么</a:t>
            </a:r>
            <a:r>
              <a:rPr lang="en-US" sz="1350" noProof="1">
                <a:solidFill>
                  <a:srgbClr val="FDE8DF"/>
                </a:solidFill>
                <a:latin typeface="MiSans" charset="-122"/>
                <a:ea typeface="MiSans" charset="-122"/>
              </a:rPr>
              <a:t>；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DE8DF"/>
                </a:solidFill>
                <a:latin typeface="MiSans" charset="-122"/>
                <a:ea typeface="MiSans" charset="-122"/>
              </a:rPr>
              <a:t>② 世界里"只改这一处"——真实混沌中，改动波及一切。</a:t>
            </a:r>
            <a:endParaRPr lang="en-US" sz="1600" noProof="1"/>
          </a:p>
        </p:txBody>
      </p:sp>
      <p:sp>
        <p:nvSpPr>
          <p:cNvPr id="9" name="discuss"/>
          <p:cNvSpPr txBox="1"/>
          <p:nvPr/>
        </p:nvSpPr>
        <p:spPr>
          <a:xfrm>
            <a:off x="914400" y="3860800"/>
            <a:ext cx="103632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课堂讨论：</a:t>
            </a:r>
            <a:r>
              <a:rPr lang="en-US" sz="145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如果人生真是混沌系统，"如果当初……"这个想法还成立吗？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参考：作为复盘学习有意义；作为"平行世界推演"不成立——你无法推演另一条轨迹的细节。</a:t>
            </a:r>
            <a:endParaRPr lang="en-US" sz="1600" noProof="1"/>
          </a:p>
        </p:txBody>
      </p:sp>
      <p:sp>
        <p:nvSpPr>
          <p:cNvPr id="10" name="key-bg"/>
          <p:cNvSpPr/>
          <p:nvPr/>
        </p:nvSpPr>
        <p:spPr>
          <a:xfrm>
            <a:off x="914400" y="5054600"/>
            <a:ext cx="10363200" cy="9906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1" name="key"/>
          <p:cNvSpPr txBox="1"/>
          <p:nvPr/>
        </p:nvSpPr>
        <p:spPr>
          <a:xfrm>
            <a:off x="1168400" y="5207000"/>
            <a:ext cx="9855200" cy="685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流行文化把蝴蝶效应变成"控制术"：小动作精准制造大结果。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E8B64C"/>
                </a:solidFill>
                <a:latin typeface="MiSans" charset="-122"/>
                <a:ea typeface="MiSans" charset="-122"/>
              </a:rPr>
              <a:t>科学中的蝴蝶效应恰恰相反：它讲的是控制的极限。</a:t>
            </a:r>
            <a:endParaRPr lang="en-US" sz="1600" noProof="1"/>
          </a:p>
        </p:txBody>
      </p:sp>
      <p:sp>
        <p:nvSpPr>
          <p:cNvPr id="12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27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第四站 · 科学史驿站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600" b="1" noProof="1">
                <a:solidFill>
                  <a:srgbClr val="FAF8F4"/>
                </a:solidFill>
                <a:latin typeface="思源宋体"/>
                <a:ea typeface="思源宋体"/>
              </a:rPr>
              <a:t>从洛伦茨到"混沌"命名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8890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noProof="1">
                <a:solidFill>
                  <a:srgbClr val="C8D6D0"/>
                </a:solidFill>
                <a:latin typeface="MiSans" charset="-122"/>
                <a:ea typeface="MiSans" charset="-122"/>
              </a:rPr>
              <a:t>荣誉、遗憾与命名权</a:t>
            </a:r>
            <a:endParaRPr lang="en-US" sz="2000" noProof="1"/>
          </a:p>
          <a:p>
            <a:pPr algn="l">
              <a:lnSpc>
                <a:spcPct val="180000"/>
              </a:lnSpc>
            </a:pPr>
            <a:r>
              <a:rPr lang="en-US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上田</a:t>
            </a:r>
            <a:r>
              <a:rPr lang="zh-CN" altLang="en-US" noProof="1">
                <a:solidFill>
                  <a:srgbClr val="C8D6D0"/>
                </a:solidFill>
                <a:latin typeface="MiSans" charset="-122"/>
                <a:ea typeface="MiSans" charset="-122"/>
              </a:rPr>
              <a:t>睆</a:t>
            </a:r>
            <a:r>
              <a:rPr lang="en-US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亮 · 李天岩与约克 · 郝柏林</a:t>
            </a:r>
            <a:endParaRPr lang="en-US" noProof="1">
              <a:solidFill>
                <a:srgbClr val="C8D6D0"/>
              </a:solidFill>
              <a:latin typeface="MiSans" charset="-122"/>
              <a:ea typeface="MiSans" charset="-122"/>
            </a:endParaRPr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28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科学史驿站 · 1961 · 京都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上田</a:t>
            </a:r>
            <a:r>
              <a:rPr lang="zh-CN" alt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睆</a:t>
            </a: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亮：被压制的平行发现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story"/>
          <p:cNvSpPr txBox="1"/>
          <p:nvPr/>
        </p:nvSpPr>
        <p:spPr>
          <a:xfrm>
            <a:off x="914400" y="1574800"/>
            <a:ext cx="5598795" cy="228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noProof="1">
                <a:solidFill>
                  <a:srgbClr val="262B29"/>
                </a:solidFill>
                <a:latin typeface="MiSans" charset="-122"/>
                <a:ea typeface="MiSans" charset="-122"/>
              </a:rPr>
              <a:t>1961 年，京都大学，21 岁的研究生</a:t>
            </a:r>
            <a:r>
              <a:rPr lang="en-US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上田</a:t>
            </a:r>
            <a:r>
              <a:rPr lang="zh-CN" altLang="en-US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睆</a:t>
            </a:r>
            <a:r>
              <a:rPr lang="en-US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亮</a:t>
            </a:r>
            <a:r>
              <a:rPr lang="en-US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模拟受迫振荡电路，也看到了永不重复的"乱"。他把结果拿给导师看——</a:t>
            </a:r>
            <a:endParaRPr lang="en-US" sz="2000" noProof="1"/>
          </a:p>
          <a:p>
            <a:pPr algn="l">
              <a:lnSpc>
                <a:spcPct val="120000"/>
              </a:lnSpc>
            </a:pPr>
            <a:r>
              <a:rPr lang="en-US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"有规律的输入怎么可能产生无规律的输出？一定是你算错了。"</a:t>
            </a:r>
            <a:endParaRPr lang="en-US" sz="2000" noProof="1"/>
          </a:p>
          <a:p>
            <a:pPr algn="l">
              <a:lnSpc>
                <a:spcPct val="120000"/>
              </a:lnSpc>
            </a:pPr>
            <a:r>
              <a:rPr lang="en-US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发现被压下，直到 1970 年代"混沌热"兴起才公之于世。</a:t>
            </a:r>
            <a:endParaRPr lang="en-US" sz="2000" noProof="1"/>
          </a:p>
          <a:p>
            <a:pPr algn="l">
              <a:lnSpc>
                <a:spcPct val="120000"/>
              </a:lnSpc>
            </a:pPr>
            <a:r>
              <a:rPr lang="en-US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他画的吸引子后来被称为</a:t>
            </a:r>
            <a:r>
              <a:rPr lang="en-US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"上田吸引子"</a:t>
            </a:r>
            <a:r>
              <a:rPr lang="en-US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。</a:t>
            </a:r>
            <a:endParaRPr lang="en-US" noProof="1">
              <a:solidFill>
                <a:srgbClr val="262B29"/>
              </a:solidFill>
              <a:latin typeface="MiSans" charset="-122"/>
              <a:ea typeface="MiSans" charset="-122"/>
            </a:endParaRPr>
          </a:p>
        </p:txBody>
      </p:sp>
      <p:sp>
        <p:nvSpPr>
          <p:cNvPr id="6" name="think-bg"/>
          <p:cNvSpPr/>
          <p:nvPr/>
        </p:nvSpPr>
        <p:spPr>
          <a:xfrm>
            <a:off x="914400" y="4089400"/>
            <a:ext cx="10363200" cy="1117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7" name="think"/>
          <p:cNvSpPr txBox="1"/>
          <p:nvPr/>
        </p:nvSpPr>
        <p:spPr>
          <a:xfrm>
            <a:off x="1168400" y="4241800"/>
            <a:ext cx="98552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想一想：</a:t>
            </a:r>
            <a:r>
              <a:rPr lang="en-US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科学发现不仅需要聪明的头脑，还需要允许年轻人"顶撞"权威的制度环境。如果导师鼓励他发表，混沌的发现史会不会改写？</a:t>
            </a:r>
            <a:endParaRPr lang="en-US" noProof="1">
              <a:solidFill>
                <a:srgbClr val="16302B"/>
              </a:solidFill>
              <a:latin typeface="MiSans" charset="-122"/>
              <a:ea typeface="MiSans" charset="-122"/>
            </a:endParaRPr>
          </a:p>
        </p:txBody>
      </p:sp>
      <p:sp>
        <p:nvSpPr>
          <p:cNvPr id="8" name="key-bg"/>
          <p:cNvSpPr/>
          <p:nvPr/>
        </p:nvSpPr>
        <p:spPr>
          <a:xfrm>
            <a:off x="914400" y="5435600"/>
            <a:ext cx="10363200" cy="660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9" name="key"/>
          <p:cNvSpPr txBox="1"/>
          <p:nvPr/>
        </p:nvSpPr>
        <p:spPr>
          <a:xfrm>
            <a:off x="1168400" y="5537200"/>
            <a:ext cx="98552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1961 年，波士顿与京都几乎同时发现同一现象——不是巧合，是"时代到了"：计算机刚让普通人"看见"混沌。</a:t>
            </a:r>
            <a:endParaRPr lang="en-US" sz="1600" noProof="1"/>
          </a:p>
        </p:txBody>
      </p:sp>
      <p:sp>
        <p:nvSpPr>
          <p:cNvPr id="10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1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2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29 / 36 页</a:t>
            </a:r>
            <a:endParaRPr lang="en-US" sz="1000" noProof="1"/>
          </a:p>
        </p:txBody>
      </p:sp>
      <p:pic>
        <p:nvPicPr>
          <p:cNvPr id="13" name="图片 12" descr="fig_2_1_ueda_phas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7530" y="109855"/>
            <a:ext cx="4897755" cy="3924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概念层 · 初值敏感性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你们班的数据，画出来是一条直线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1"/>
          <a:srcRect l="-15931" r="-15931"/>
          <a:stretch>
            <a:fillRect/>
          </a:stretch>
        </p:blipFill>
        <p:spPr>
          <a:xfrm>
            <a:off x="914400" y="1498600"/>
            <a:ext cx="10363200" cy="37592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5384800"/>
            <a:ext cx="10363200" cy="914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读图：对数刻度下，误差增长近似一条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直线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——这就是"指数增长"的指纹。三条线斜率几乎相同：初始误差缩小 100 倍，整条线只是</a:t>
            </a:r>
            <a:r>
              <a:rPr lang="en-US" sz="13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向下平移</a:t>
            </a: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，到达"肉眼可见"线的时间只晚一点点。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斜率 λ 是系统的固有属性——它衡量"两条相近轨迹分道扬镳有多快"。</a:t>
            </a:r>
            <a:endParaRPr lang="en-US" sz="1600" noProof="1"/>
          </a:p>
        </p:txBody>
      </p:sp>
      <p:sp>
        <p:nvSpPr>
          <p:cNvPr id="7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科学史驿站 · 1975 · 命名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李天岩与约克："混沌"一词正式诞生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paper-bg"/>
          <p:cNvSpPr/>
          <p:nvPr/>
        </p:nvSpPr>
        <p:spPr>
          <a:xfrm>
            <a:off x="914400" y="1549400"/>
            <a:ext cx="10363200" cy="1371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paper"/>
          <p:cNvSpPr txBox="1"/>
          <p:nvPr/>
        </p:nvSpPr>
        <p:spPr>
          <a:xfrm>
            <a:off x="1168400" y="1701800"/>
            <a:ext cx="98552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霞鹜新致宋"/>
                <a:ea typeface="霞鹜新致宋"/>
              </a:rPr>
              <a:t>《周期三意味着混沌》（Period Three Implies Chaos）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《美国数学月刊》，1975 —— 李天岩（T.-Y. Li，华裔）与詹姆斯·约克（J. Yorke）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定理：一维迭代只要出现"周期3"，就必然存在一切周期，并伴随混沌。</a:t>
            </a:r>
            <a:endParaRPr lang="en-US" sz="1600" noProof="1"/>
          </a:p>
        </p:txBody>
      </p:sp>
      <p:sp>
        <p:nvSpPr>
          <p:cNvPr id="7" name="p2"/>
          <p:cNvSpPr txBox="1"/>
          <p:nvPr/>
        </p:nvSpPr>
        <p:spPr>
          <a:xfrm>
            <a:off x="914400" y="3149600"/>
            <a:ext cx="103632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"chaos（混沌）"在标题中第一次成为科学术语——混沌从此有了正式身份，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这篇论文也成为被引用最多的数学论文之一。</a:t>
            </a:r>
            <a:endParaRPr lang="en-US" sz="1600" noProof="1"/>
          </a:p>
        </p:txBody>
      </p:sp>
      <p:sp>
        <p:nvSpPr>
          <p:cNvPr id="8" name="hao-bg"/>
          <p:cNvSpPr/>
          <p:nvPr/>
        </p:nvSpPr>
        <p:spPr>
          <a:xfrm>
            <a:off x="914400" y="4216400"/>
            <a:ext cx="10363200" cy="1219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9" name="hao"/>
          <p:cNvSpPr txBox="1"/>
          <p:nvPr/>
        </p:nvSpPr>
        <p:spPr>
          <a:xfrm>
            <a:off x="1168400" y="4368800"/>
            <a:ext cx="9855200" cy="914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中国的身影：</a:t>
            </a:r>
            <a:r>
              <a:rPr lang="en-US" sz="140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中科院郝柏林院士 1970 年代末独立进入该领域，从"猪肉震荡"等实际问题入手；其讲义《混沌动力学基础》影响了几代中国学生。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A9C8BF"/>
                </a:solidFill>
                <a:latin typeface="MiSans" charset="-122"/>
                <a:ea typeface="MiSans" charset="-122"/>
              </a:rPr>
              <a:t>命名的李天岩 + 传播的郝柏林——这段历史有中国人的双重身影。</a:t>
            </a:r>
            <a:endParaRPr lang="en-US" sz="1600" noProof="1"/>
          </a:p>
        </p:txBody>
      </p:sp>
      <p:sp>
        <p:nvSpPr>
          <p:cNvPr id="10" name="note3"/>
          <p:cNvSpPr txBox="1"/>
          <p:nvPr/>
        </p:nvSpPr>
        <p:spPr>
          <a:xfrm>
            <a:off x="914400" y="5689600"/>
            <a:ext cx="103632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插曲：洛伦茨1963年的论文沉寂了十年——好发现也需要等"时代"来接住它。</a:t>
            </a:r>
            <a:endParaRPr lang="en-US" sz="1600" noProof="1"/>
          </a:p>
        </p:txBody>
      </p:sp>
      <p:sp>
        <p:nvSpPr>
          <p:cNvPr id="11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30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本章回顾 · 科学史时间线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从"被发现"到"被命名"（1890–1975）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axis"/>
          <p:cNvSpPr/>
          <p:nvPr/>
        </p:nvSpPr>
        <p:spPr>
          <a:xfrm>
            <a:off x="914400" y="3403600"/>
            <a:ext cx="10363200" cy="12700"/>
          </a:xfrm>
          <a:custGeom>
            <a:avLst/>
            <a:gdLst/>
            <a:ahLst/>
            <a:cxnLst/>
            <a:rect l="l" t="t" r="r" b="b"/>
            <a:pathLst>
              <a:path w="816" h="1">
                <a:moveTo>
                  <a:pt x="0" y="0"/>
                </a:moveTo>
                <a:lnTo>
                  <a:pt x="816" y="0"/>
                </a:lnTo>
              </a:path>
            </a:pathLst>
          </a:custGeom>
          <a:noFill/>
          <a:ln w="25400" cap="rnd">
            <a:solidFill>
              <a:srgbClr val="14655C"/>
            </a:solidFill>
            <a:round/>
          </a:ln>
        </p:spPr>
      </p:sp>
      <p:sp>
        <p:nvSpPr>
          <p:cNvPr id="6" name="d1"/>
          <p:cNvSpPr/>
          <p:nvPr/>
        </p:nvSpPr>
        <p:spPr>
          <a:xfrm>
            <a:off x="1397000" y="3327400"/>
            <a:ext cx="152400" cy="152400"/>
          </a:xfrm>
          <a:prstGeom prst="ellipse">
            <a:avLst/>
          </a:prstGeom>
          <a:solidFill>
            <a:srgbClr val="68736F"/>
          </a:solidFill>
          <a:ln>
            <a:noFill/>
          </a:ln>
        </p:spPr>
      </p:sp>
      <p:sp>
        <p:nvSpPr>
          <p:cNvPr id="7" name="t1y"/>
          <p:cNvSpPr txBox="1"/>
          <p:nvPr/>
        </p:nvSpPr>
        <p:spPr>
          <a:xfrm>
            <a:off x="711200" y="2235200"/>
            <a:ext cx="1524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1890</a:t>
            </a:r>
            <a:endParaRPr lang="en-US" sz="1500" noProof="1"/>
          </a:p>
        </p:txBody>
      </p:sp>
      <p:sp>
        <p:nvSpPr>
          <p:cNvPr id="8" name="t1"/>
          <p:cNvSpPr txBox="1"/>
          <p:nvPr/>
        </p:nvSpPr>
        <p:spPr>
          <a:xfrm>
            <a:off x="457200" y="2540000"/>
            <a:ext cx="2032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庞加莱"同宿缠绕"</a:t>
            </a: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混沌的最早印记</a:t>
            </a:r>
            <a:endParaRPr lang="en-US" sz="1600" noProof="1"/>
          </a:p>
        </p:txBody>
      </p:sp>
      <p:sp>
        <p:nvSpPr>
          <p:cNvPr id="9" name="d2"/>
          <p:cNvSpPr/>
          <p:nvPr/>
        </p:nvSpPr>
        <p:spPr>
          <a:xfrm>
            <a:off x="3327400" y="3327400"/>
            <a:ext cx="152400" cy="152400"/>
          </a:xfrm>
          <a:prstGeom prst="ellipse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10" name="t2y"/>
          <p:cNvSpPr txBox="1"/>
          <p:nvPr/>
        </p:nvSpPr>
        <p:spPr>
          <a:xfrm>
            <a:off x="2641600" y="3708400"/>
            <a:ext cx="1524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noProof="1">
                <a:solidFill>
                  <a:srgbClr val="C4481F"/>
                </a:solidFill>
                <a:latin typeface="MiSans" charset="-122"/>
                <a:ea typeface="MiSans" charset="-122"/>
              </a:rPr>
              <a:t>1961</a:t>
            </a:r>
            <a:endParaRPr lang="en-US" sz="1500" noProof="1"/>
          </a:p>
        </p:txBody>
      </p:sp>
      <p:sp>
        <p:nvSpPr>
          <p:cNvPr id="11" name="t2"/>
          <p:cNvSpPr txBox="1"/>
          <p:nvPr/>
        </p:nvSpPr>
        <p:spPr>
          <a:xfrm>
            <a:off x="2387600" y="4013200"/>
            <a:ext cx="2032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洛伦茨（波士顿）</a:t>
            </a: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上田晚亮（京都）</a:t>
            </a:r>
            <a:endParaRPr lang="en-US" sz="1600" noProof="1"/>
          </a:p>
        </p:txBody>
      </p:sp>
      <p:sp>
        <p:nvSpPr>
          <p:cNvPr id="12" name="d3"/>
          <p:cNvSpPr/>
          <p:nvPr/>
        </p:nvSpPr>
        <p:spPr>
          <a:xfrm>
            <a:off x="5257800" y="3327400"/>
            <a:ext cx="152400" cy="152400"/>
          </a:xfrm>
          <a:prstGeom prst="ellipse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3" name="t3y"/>
          <p:cNvSpPr txBox="1"/>
          <p:nvPr/>
        </p:nvSpPr>
        <p:spPr>
          <a:xfrm>
            <a:off x="4572000" y="2235200"/>
            <a:ext cx="1524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1963</a:t>
            </a:r>
            <a:endParaRPr lang="en-US" sz="1500" noProof="1"/>
          </a:p>
        </p:txBody>
      </p:sp>
      <p:sp>
        <p:nvSpPr>
          <p:cNvPr id="14" name="t3"/>
          <p:cNvSpPr txBox="1"/>
          <p:nvPr/>
        </p:nvSpPr>
        <p:spPr>
          <a:xfrm>
            <a:off x="4318000" y="2540000"/>
            <a:ext cx="2032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洛伦茨论文发表</a:t>
            </a: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沉寂十年</a:t>
            </a:r>
            <a:endParaRPr lang="en-US" sz="1600" noProof="1"/>
          </a:p>
        </p:txBody>
      </p:sp>
      <p:sp>
        <p:nvSpPr>
          <p:cNvPr id="15" name="d4"/>
          <p:cNvSpPr/>
          <p:nvPr/>
        </p:nvSpPr>
        <p:spPr>
          <a:xfrm>
            <a:off x="7188200" y="3327400"/>
            <a:ext cx="152400" cy="152400"/>
          </a:xfrm>
          <a:prstGeom prst="ellipse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6" name="t4y"/>
          <p:cNvSpPr txBox="1"/>
          <p:nvPr/>
        </p:nvSpPr>
        <p:spPr>
          <a:xfrm>
            <a:off x="6502400" y="3708400"/>
            <a:ext cx="1524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1972</a:t>
            </a:r>
            <a:endParaRPr lang="en-US" sz="1500" noProof="1"/>
          </a:p>
        </p:txBody>
      </p:sp>
      <p:sp>
        <p:nvSpPr>
          <p:cNvPr id="17" name="t4"/>
          <p:cNvSpPr txBox="1"/>
          <p:nvPr/>
        </p:nvSpPr>
        <p:spPr>
          <a:xfrm>
            <a:off x="6248400" y="4013200"/>
            <a:ext cx="2032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AAAS 演讲</a:t>
            </a: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"蝴蝶"比喻诞生</a:t>
            </a:r>
            <a:endParaRPr lang="en-US" sz="1600" noProof="1"/>
          </a:p>
        </p:txBody>
      </p:sp>
      <p:sp>
        <p:nvSpPr>
          <p:cNvPr id="18" name="d5"/>
          <p:cNvSpPr/>
          <p:nvPr/>
        </p:nvSpPr>
        <p:spPr>
          <a:xfrm>
            <a:off x="9118600" y="3327400"/>
            <a:ext cx="152400" cy="152400"/>
          </a:xfrm>
          <a:prstGeom prst="ellipse">
            <a:avLst/>
          </a:prstGeom>
          <a:solidFill>
            <a:srgbClr val="D9A62E"/>
          </a:solidFill>
          <a:ln>
            <a:noFill/>
          </a:ln>
        </p:spPr>
      </p:sp>
      <p:sp>
        <p:nvSpPr>
          <p:cNvPr id="19" name="t5y"/>
          <p:cNvSpPr txBox="1"/>
          <p:nvPr/>
        </p:nvSpPr>
        <p:spPr>
          <a:xfrm>
            <a:off x="8432800" y="2235200"/>
            <a:ext cx="1524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noProof="1">
                <a:solidFill>
                  <a:srgbClr val="D9A62E"/>
                </a:solidFill>
                <a:latin typeface="MiSans" charset="-122"/>
                <a:ea typeface="MiSans" charset="-122"/>
              </a:rPr>
              <a:t>1975</a:t>
            </a:r>
            <a:endParaRPr lang="en-US" sz="1500" noProof="1"/>
          </a:p>
        </p:txBody>
      </p:sp>
      <p:sp>
        <p:nvSpPr>
          <p:cNvPr id="20" name="t5"/>
          <p:cNvSpPr txBox="1"/>
          <p:nvPr/>
        </p:nvSpPr>
        <p:spPr>
          <a:xfrm>
            <a:off x="8178800" y="2540000"/>
            <a:ext cx="2032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李-约克论文</a:t>
            </a:r>
            <a:r>
              <a:rPr lang="en-US" sz="11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"混沌"正式命名</a:t>
            </a:r>
            <a:endParaRPr lang="en-US" sz="1600" noProof="1"/>
          </a:p>
        </p:txBody>
      </p:sp>
      <p:sp>
        <p:nvSpPr>
          <p:cNvPr id="21" name="bottom"/>
          <p:cNvSpPr txBox="1"/>
          <p:nvPr/>
        </p:nvSpPr>
        <p:spPr>
          <a:xfrm>
            <a:off x="914400" y="5080000"/>
            <a:ext cx="103632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发现（1890）→ 再发现（1961）隔了 71 年；再发现 → 命名（1975）又隔了 14 年。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新概念的成长史：先被发现，再被忽视，最后被命名——命名那一刻，它才真正进入公共语言。</a:t>
            </a:r>
            <a:endParaRPr lang="en-US" sz="1600" noProof="1"/>
          </a:p>
        </p:txBody>
      </p:sp>
      <p:sp>
        <p:nvSpPr>
          <p:cNvPr id="22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2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2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31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7620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文化课 · 中国元素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1117600"/>
            <a:ext cx="10769600" cy="55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FAF8F4"/>
                </a:solidFill>
                <a:latin typeface="思源宋体"/>
                <a:ea typeface="思源宋体"/>
              </a:rPr>
              <a:t>庄子《应帝王》：倏忽与浑沌</a:t>
            </a:r>
            <a:endParaRPr lang="en-US" sz="1600" noProof="1"/>
          </a:p>
        </p:txBody>
      </p:sp>
      <p:sp>
        <p:nvSpPr>
          <p:cNvPr id="4" name="quote"/>
          <p:cNvSpPr txBox="1"/>
          <p:nvPr/>
        </p:nvSpPr>
        <p:spPr>
          <a:xfrm>
            <a:off x="1219200" y="2032000"/>
            <a:ext cx="9753600" cy="241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noProof="1">
                <a:solidFill>
                  <a:srgbClr val="FAF8F4"/>
                </a:solidFill>
                <a:latin typeface="霞鹜新致宋"/>
                <a:ea typeface="霞鹜新致宋"/>
              </a:rPr>
              <a:t>南海之帝为倏，北海之帝为忽，中央之帝为浑沌。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800" noProof="1">
                <a:solidFill>
                  <a:srgbClr val="FAF8F4"/>
                </a:solidFill>
                <a:latin typeface="霞鹜新致宋"/>
                <a:ea typeface="霞鹜新致宋"/>
              </a:rPr>
              <a:t>倏与忽时相与遇于浑沌之地，浑沌待之甚善。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800" noProof="1">
                <a:solidFill>
                  <a:srgbClr val="FAF8F4"/>
                </a:solidFill>
                <a:latin typeface="霞鹜新致宋"/>
                <a:ea typeface="霞鹜新致宋"/>
              </a:rPr>
              <a:t>倏与忽谋报浑沌之德，曰："人皆有七窍以视听食息，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800" noProof="1">
                <a:solidFill>
                  <a:srgbClr val="FAF8F4"/>
                </a:solidFill>
                <a:latin typeface="霞鹜新致宋"/>
                <a:ea typeface="霞鹜新致宋"/>
              </a:rPr>
              <a:t>此独无有，尝试凿之。"日凿一窍，七日而浑沌死。</a:t>
            </a:r>
            <a:endParaRPr lang="en-US" sz="1600" noProof="1"/>
          </a:p>
        </p:txBody>
      </p:sp>
      <p:sp>
        <p:nvSpPr>
          <p:cNvPr id="5" name="note"/>
          <p:cNvSpPr txBox="1"/>
          <p:nvPr/>
        </p:nvSpPr>
        <p:spPr>
          <a:xfrm>
            <a:off x="1219200" y="4724400"/>
            <a:ext cx="97536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释义：倏与忽为报答浑沌的款待，替他凿出七窍——一天一窍，七天后浑沌死了。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8B64C"/>
                </a:solidFill>
                <a:latin typeface="MiSans" charset="-122"/>
                <a:ea typeface="MiSans" charset="-122"/>
              </a:rPr>
              <a:t>庄子：强加的"秩序"杀死了浑然天成的生命。注意两位报恩者的名字——"倏""忽"，都是"极短促"的意思。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32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思辨层 · 哲学对话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庄子的"浑沌" vs 科学的"混沌"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graphicFrame>
        <p:nvGraphicFramePr>
          <p:cNvPr id="5" name="cmp"/>
          <p:cNvGraphicFramePr>
            <a:graphicFrameLocks noGrp="1"/>
          </p:cNvGraphicFramePr>
          <p:nvPr/>
        </p:nvGraphicFramePr>
        <p:xfrm>
          <a:off x="914400" y="1549400"/>
          <a:ext cx="10363200" cy="2794000"/>
        </p:xfrm>
        <a:graphic>
          <a:graphicData uri="http://schemas.openxmlformats.org/drawingml/2006/table">
            <a:tbl>
              <a:tblPr/>
              <a:tblGrid>
                <a:gridCol w="2487168"/>
                <a:gridCol w="3938016"/>
                <a:gridCol w="3938016"/>
              </a:tblGrid>
              <a:tr h="447040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维度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庄子的"浑沌"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科学的"混沌"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</a:tr>
              <a:tr h="782320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b="1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本质</a:t>
                      </a:r>
                      <a:endParaRPr lang="en-US" sz="1300" b="1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未分化——秩序之前的原初状态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有序中的无序——规律确定，细节不可预测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782320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b="1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对秩序的态度</a:t>
                      </a:r>
                      <a:endParaRPr lang="en-US" sz="1300" b="1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警惕强加的秩序（凿七窍则死）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敬畏复杂性的极限（测量永不完备）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782320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b="1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共同提醒</a:t>
                      </a:r>
                      <a:endParaRPr lang="en-US" sz="1300" b="1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对复杂性保持敬畏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对复杂性保持敬畏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fun"/>
          <p:cNvSpPr txBox="1"/>
          <p:nvPr/>
        </p:nvSpPr>
        <p:spPr>
          <a:xfrm>
            <a:off x="914400" y="4597400"/>
            <a:ext cx="10363200" cy="78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传播学趣味：1975 年 chaos 被译成"混沌"，恰好借用了庄子的词汇——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两千年前的词，回家当了科学术语。好的翻译是文化的再激活。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537200"/>
            <a:ext cx="10363200" cy="5588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613400"/>
            <a:ext cx="98552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庄子是"尚未有序"，科学是"有序到了不可预测"——形似而神各有侧重，都值得敬畏。</a:t>
            </a:r>
            <a:endParaRPr lang="en-US" sz="1600" noProof="1"/>
          </a:p>
        </p:txBody>
      </p:sp>
      <p:sp>
        <p:nvSpPr>
          <p:cNvPr id="9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33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实验 2 · 课后动手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实验 2：洛伦茨方程模拟（下次课的讨论素材）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t1"/>
          <p:cNvSpPr txBox="1"/>
          <p:nvPr/>
        </p:nvSpPr>
        <p:spPr>
          <a:xfrm>
            <a:off x="914400" y="1549400"/>
            <a:ext cx="103632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任务一 · 分离时间（必做）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对比模式：初值差 0.001 与 0.00001 各跑一次，记录"肉眼可见分离"时间——误差缩小 100 倍，只晚了多少？</a:t>
            </a:r>
            <a:endParaRPr lang="en-US" sz="1600" noProof="1"/>
          </a:p>
        </p:txBody>
      </p:sp>
      <p:sp>
        <p:nvSpPr>
          <p:cNvPr id="6" name="t2"/>
          <p:cNvSpPr txBox="1"/>
          <p:nvPr/>
        </p:nvSpPr>
        <p:spPr>
          <a:xfrm>
            <a:off x="914400" y="2540000"/>
            <a:ext cx="103632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任务二 · 1961 复现（必做）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用"1961复现"模式截图两条 x(t) 曲线从重合到分叉，配一句话：洛伦茨当年看到了什么。</a:t>
            </a:r>
            <a:endParaRPr lang="en-US" sz="1600" noProof="1"/>
          </a:p>
        </p:txBody>
      </p:sp>
      <p:sp>
        <p:nvSpPr>
          <p:cNvPr id="7" name="t3"/>
          <p:cNvSpPr txBox="1"/>
          <p:nvPr/>
        </p:nvSpPr>
        <p:spPr>
          <a:xfrm>
            <a:off x="914400" y="3530600"/>
            <a:ext cx="10363200" cy="990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任务三 · 拧旋钮（选做 · 进阶）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300"/>
              </a:spcBef>
            </a:pPr>
            <a:r>
              <a:rPr lang="en-US" sz="12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ρ 从 10 缓慢上调：记录蝴蝶"复活"的大致位置；继续上调（ρ &gt; 50），观察有没有"周期窗口"（轨迹暂时变规则）。</a:t>
            </a:r>
            <a:endParaRPr lang="en-US" sz="1600" noProof="1"/>
          </a:p>
        </p:txBody>
      </p:sp>
      <p:sp>
        <p:nvSpPr>
          <p:cNvPr id="8" name="std-bg"/>
          <p:cNvSpPr/>
          <p:nvPr/>
        </p:nvSpPr>
        <p:spPr>
          <a:xfrm>
            <a:off x="914400" y="4724400"/>
            <a:ext cx="10363200" cy="1016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9" name="std"/>
          <p:cNvSpPr txBox="1"/>
          <p:nvPr/>
        </p:nvSpPr>
        <p:spPr>
          <a:xfrm>
            <a:off x="1168400" y="4876800"/>
            <a:ext cx="9855200" cy="736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完成标准：</a:t>
            </a:r>
            <a:r>
              <a:rPr lang="en-US" sz="13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2–3 张截图 + 每个任务一句话结论，下次课前提交。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对应教材"实验2"，计入形成性评价。模拟器：洛伦茨吸引子模拟器_课堂版.html；辅助：蝴蝶效应_误差增长实验器.html</a:t>
            </a:r>
            <a:endParaRPr lang="en-US" sz="1600" noProof="1"/>
          </a:p>
        </p:txBody>
      </p:sp>
      <p:sp>
        <p:nvSpPr>
          <p:cNvPr id="10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1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2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34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课后任务 · 跨学科项目 2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找出你专业里的那只"蝴蝶"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must-bg"/>
          <p:cNvSpPr/>
          <p:nvPr/>
        </p:nvSpPr>
        <p:spPr>
          <a:xfrm>
            <a:off x="711200" y="1473200"/>
            <a:ext cx="5334000" cy="21336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must-tag"/>
          <p:cNvSpPr txBox="1"/>
          <p:nvPr/>
        </p:nvSpPr>
        <p:spPr>
          <a:xfrm>
            <a:off x="939800" y="1600200"/>
            <a:ext cx="48768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E9F3F0"/>
                </a:solidFill>
                <a:latin typeface="MiSans" charset="-122"/>
                <a:ea typeface="MiSans" charset="-122"/>
              </a:rPr>
              <a:t>必做 · 下次课前提交（约 300 字）</a:t>
            </a:r>
            <a:endParaRPr lang="en-US" sz="1250" noProof="1"/>
          </a:p>
        </p:txBody>
      </p:sp>
      <p:sp>
        <p:nvSpPr>
          <p:cNvPr id="7" name="must-txt"/>
          <p:cNvSpPr txBox="1"/>
          <p:nvPr/>
        </p:nvSpPr>
        <p:spPr>
          <a:xfrm>
            <a:off x="939800" y="1905000"/>
            <a:ext cx="4876800" cy="160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FFFFF"/>
                </a:solidFill>
                <a:latin typeface="MiSans" charset="-122"/>
                <a:ea typeface="MiSans" charset="-122"/>
              </a:rPr>
              <a:t>在你的专业里找一个"对初值敏感"的现象：同样的基因、不同的表型；起点相同的公司、迥异的命运；一次偶遇改变的人生……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FFFFFF"/>
                </a:solidFill>
                <a:latin typeface="MiSans" charset="-122"/>
                <a:ea typeface="MiSans" charset="-122"/>
              </a:rPr>
              <a:t>说清三件事：</a:t>
            </a:r>
            <a:r>
              <a:rPr lang="en-US" sz="130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系统是什么、"初值差"是什么、"放大机制"可能是什么。</a:t>
            </a:r>
            <a:endParaRPr lang="en-US" sz="1600" noProof="1"/>
          </a:p>
        </p:txBody>
      </p:sp>
      <p:sp>
        <p:nvSpPr>
          <p:cNvPr id="8" name="opt-bg"/>
          <p:cNvSpPr/>
          <p:nvPr/>
        </p:nvSpPr>
        <p:spPr>
          <a:xfrm>
            <a:off x="711200" y="3784600"/>
            <a:ext cx="5334000" cy="10668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9" name="opt"/>
          <p:cNvSpPr txBox="1"/>
          <p:nvPr/>
        </p:nvSpPr>
        <p:spPr>
          <a:xfrm>
            <a:off x="939800" y="3911600"/>
            <a:ext cx="48768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50" b="1" noProof="1">
                <a:solidFill>
                  <a:srgbClr val="C4481F"/>
                </a:solidFill>
                <a:latin typeface="MiSans" charset="-122"/>
                <a:ea typeface="MiSans" charset="-122"/>
              </a:rPr>
              <a:t>选做 · 进阶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用模拟器对比模式的数据，在半对数坐标纸上画直线、估斜率——亲手量出洛伦茨系统的 λ。</a:t>
            </a:r>
            <a:endParaRPr lang="en-US" sz="1600" noProof="1"/>
          </a:p>
        </p:txBody>
      </p:sp>
      <p:sp>
        <p:nvSpPr>
          <p:cNvPr id="10" name="grade-bg"/>
          <p:cNvSpPr/>
          <p:nvPr/>
        </p:nvSpPr>
        <p:spPr>
          <a:xfrm>
            <a:off x="711200" y="5029200"/>
            <a:ext cx="5334000" cy="1016000"/>
          </a:xfrm>
          <a:prstGeom prst="rect">
            <a:avLst/>
          </a:prstGeom>
          <a:solidFill>
            <a:srgbClr val="FAF8F4"/>
          </a:solidFill>
          <a:ln w="12700">
            <a:solidFill>
              <a:srgbClr val="DCD5C9"/>
            </a:solidFill>
          </a:ln>
        </p:spPr>
      </p:sp>
      <p:sp>
        <p:nvSpPr>
          <p:cNvPr id="11" name="grade"/>
          <p:cNvSpPr txBox="1"/>
          <p:nvPr/>
        </p:nvSpPr>
        <p:spPr>
          <a:xfrm>
            <a:off x="939800" y="5156200"/>
            <a:ext cx="48768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5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评分提示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看两点：① 现象是否真实具体；② 是否区分了"初值差"与"放大机制"两个层次。</a:t>
            </a:r>
            <a:endParaRPr lang="en-US" sz="1600" noProof="1"/>
          </a:p>
        </p:txBody>
      </p:sp>
      <p:sp>
        <p:nvSpPr>
          <p:cNvPr id="12" name="read-title"/>
          <p:cNvSpPr txBox="1"/>
          <p:nvPr/>
        </p:nvSpPr>
        <p:spPr>
          <a:xfrm>
            <a:off x="6400800" y="1473200"/>
            <a:ext cx="508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延伸阅读（按兴趣自选）</a:t>
            </a:r>
            <a:endParaRPr lang="en-US" sz="1300" noProof="1"/>
          </a:p>
        </p:txBody>
      </p:sp>
      <p:graphicFrame>
        <p:nvGraphicFramePr>
          <p:cNvPr id="13" name="read-table"/>
          <p:cNvGraphicFramePr>
            <a:graphicFrameLocks noGrp="1"/>
          </p:cNvGraphicFramePr>
          <p:nvPr/>
        </p:nvGraphicFramePr>
        <p:xfrm>
          <a:off x="6400800" y="1828800"/>
          <a:ext cx="5080000" cy="3327400"/>
        </p:xfrm>
        <a:graphic>
          <a:graphicData uri="http://schemas.openxmlformats.org/drawingml/2006/table">
            <a:tbl>
              <a:tblPr/>
              <a:tblGrid>
                <a:gridCol w="711200"/>
                <a:gridCol w="2844800"/>
                <a:gridCol w="1524000"/>
              </a:tblGrid>
              <a:tr h="399288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级别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书目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为什么读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</a:tr>
              <a:tr h="58562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b="1" noProof="1">
                          <a:solidFill>
                            <a:srgbClr val="C4481F"/>
                          </a:solidFill>
                          <a:latin typeface="MiSans" charset="-122"/>
                          <a:ea typeface="MiSans" charset="-122"/>
                        </a:rPr>
                        <a:t>必读</a:t>
                      </a:r>
                      <a:endParaRPr lang="en-US" sz="1300" b="1" noProof="1">
                        <a:solidFill>
                          <a:srgbClr val="C4481F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洛伦茨《混沌的本质》第一章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当事人亲述1961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58562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b="1" noProof="1">
                          <a:solidFill>
                            <a:srgbClr val="C4481F"/>
                          </a:solidFill>
                          <a:latin typeface="MiSans" charset="-122"/>
                          <a:ea typeface="MiSans" charset="-122"/>
                        </a:rPr>
                        <a:t>必读</a:t>
                      </a:r>
                      <a:endParaRPr lang="en-US" sz="1300" b="1" noProof="1">
                        <a:solidFill>
                          <a:srgbClr val="C4481F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郝柏林《混沌动力学基础》第1讲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三种研究范式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58562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选读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格莱克《混沌：开创新科学》第1-3章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最好的科普叙事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58562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文科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Hayles《Chaos Bound》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混沌与当代文学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58562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b="1" noProof="1">
                          <a:solidFill>
                            <a:srgbClr val="D9A62E"/>
                          </a:solidFill>
                          <a:latin typeface="MiSans" charset="-122"/>
                          <a:ea typeface="MiSans" charset="-122"/>
                        </a:rPr>
                        <a:t>深潜</a:t>
                      </a:r>
                      <a:endParaRPr lang="en-US" sz="1300" b="1" noProof="1">
                        <a:solidFill>
                          <a:srgbClr val="D9A62E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Strogatz《非线性动力学与混沌》第9章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方程的严格分析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closing-tip"/>
          <p:cNvSpPr txBox="1"/>
          <p:nvPr/>
        </p:nvSpPr>
        <p:spPr>
          <a:xfrm>
            <a:off x="6400800" y="5334000"/>
            <a:ext cx="5080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必读的第一章只有十几页，洛伦茨亲笔写的"咖啡与舍入误差"故事——读完你会比 99% 引用"蝴蝶效应"的人更懂它。</a:t>
            </a:r>
            <a:endParaRPr lang="en-US" sz="1600" noProof="1"/>
          </a:p>
        </p:txBody>
      </p:sp>
      <p:sp>
        <p:nvSpPr>
          <p:cNvPr id="15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6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7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35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img"/>
          <p:cNvPicPr/>
          <p:nvPr/>
        </p:nvPicPr>
        <p:blipFill>
          <a:blip r:embed="rId1">
            <a:alphaModFix amt="75000"/>
          </a:blip>
          <a:srcRect t="-23135" b="-23135"/>
          <a:stretch>
            <a:fillRect/>
          </a:stretch>
        </p:blipFill>
        <p:spPr>
          <a:xfrm>
            <a:off x="6604000" y="762000"/>
            <a:ext cx="5080000" cy="5334000"/>
          </a:xfrm>
          <a:prstGeom prst="rect">
            <a:avLst/>
          </a:prstGeom>
          <a:ln>
            <a:noFill/>
          </a:ln>
        </p:spPr>
      </p:pic>
      <p:sp>
        <p:nvSpPr>
          <p:cNvPr id="3" name="kicker"/>
          <p:cNvSpPr txBox="1"/>
          <p:nvPr/>
        </p:nvSpPr>
        <p:spPr>
          <a:xfrm>
            <a:off x="711200" y="1219200"/>
            <a:ext cx="5588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下一讲预告</a:t>
            </a:r>
            <a:endParaRPr lang="en-US" sz="1200" noProof="1"/>
          </a:p>
        </p:txBody>
      </p:sp>
      <p:sp>
        <p:nvSpPr>
          <p:cNvPr id="4" name="kbar"/>
          <p:cNvSpPr/>
          <p:nvPr/>
        </p:nvSpPr>
        <p:spPr>
          <a:xfrm>
            <a:off x="723900" y="1625600"/>
            <a:ext cx="6096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title"/>
          <p:cNvSpPr txBox="1"/>
          <p:nvPr/>
        </p:nvSpPr>
        <p:spPr>
          <a:xfrm>
            <a:off x="711200" y="1879600"/>
            <a:ext cx="5588000" cy="1320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700" b="1" noProof="1">
                <a:solidFill>
                  <a:srgbClr val="F3EFE6"/>
                </a:solidFill>
                <a:latin typeface="思源宋体"/>
                <a:ea typeface="思源宋体"/>
              </a:rPr>
              <a:t>第3讲　非线性——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2700" b="1" noProof="1">
                <a:solidFill>
                  <a:srgbClr val="F3EFE6"/>
                </a:solidFill>
                <a:latin typeface="思源宋体"/>
                <a:ea typeface="思源宋体"/>
              </a:rPr>
              <a:t>简单的规则，复杂的世界</a:t>
            </a:r>
            <a:endParaRPr lang="en-US" sz="1600" noProof="1"/>
          </a:p>
        </p:txBody>
      </p:sp>
      <p:sp>
        <p:nvSpPr>
          <p:cNvPr id="6" name="divider"/>
          <p:cNvSpPr/>
          <p:nvPr/>
        </p:nvSpPr>
        <p:spPr>
          <a:xfrm>
            <a:off x="711200" y="3454400"/>
            <a:ext cx="4826000" cy="12700"/>
          </a:xfrm>
          <a:custGeom>
            <a:avLst/>
            <a:gdLst/>
            <a:ahLst/>
            <a:cxnLst/>
            <a:rect l="l" t="t" r="r" b="b"/>
            <a:pathLst>
              <a:path w="380" h="1">
                <a:moveTo>
                  <a:pt x="0" y="0"/>
                </a:moveTo>
                <a:lnTo>
                  <a:pt x="380" y="0"/>
                </a:lnTo>
              </a:path>
            </a:pathLst>
          </a:custGeom>
          <a:noFill/>
          <a:ln w="12700" cap="rnd">
            <a:solidFill>
              <a:srgbClr val="2E5A50"/>
            </a:solidFill>
            <a:round/>
          </a:ln>
        </p:spPr>
      </p:sp>
      <p:sp>
        <p:nvSpPr>
          <p:cNvPr id="7" name="quote"/>
          <p:cNvSpPr txBox="1"/>
          <p:nvPr/>
        </p:nvSpPr>
        <p:spPr>
          <a:xfrm>
            <a:off x="711200" y="3733800"/>
            <a:ext cx="5334000" cy="127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3EFE6"/>
                </a:solidFill>
                <a:latin typeface="霞鹜新致宋"/>
                <a:ea typeface="霞鹜新致宋"/>
              </a:rPr>
              <a:t>"方程极简单，行为极复杂。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3EFE6"/>
                </a:solidFill>
                <a:latin typeface="霞鹜新致宋"/>
                <a:ea typeface="霞鹜新致宋"/>
              </a:rPr>
              <a:t>马尔萨斯错在哪里？猪肉为什么震荡？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3EFE6"/>
                </a:solidFill>
                <a:latin typeface="霞鹜新致宋"/>
                <a:ea typeface="霞鹜新致宋"/>
              </a:rPr>
              <a:t>一个初中公式如何画出分形之树？"</a:t>
            </a:r>
            <a:endParaRPr lang="en-US" sz="1600" noProof="1"/>
          </a:p>
        </p:txBody>
      </p:sp>
      <p:sp>
        <p:nvSpPr>
          <p:cNvPr id="8" name="ticket-bg"/>
          <p:cNvSpPr/>
          <p:nvPr/>
        </p:nvSpPr>
        <p:spPr>
          <a:xfrm>
            <a:off x="711200" y="5257800"/>
            <a:ext cx="5334000" cy="838200"/>
          </a:xfrm>
          <a:prstGeom prst="rect">
            <a:avLst/>
          </a:prstGeom>
          <a:solidFill>
            <a:srgbClr val="10322C"/>
          </a:solidFill>
          <a:ln w="12700">
            <a:solidFill>
              <a:srgbClr val="2E5A50"/>
            </a:solidFill>
          </a:ln>
        </p:spPr>
      </p:sp>
      <p:sp>
        <p:nvSpPr>
          <p:cNvPr id="9" name="ticket"/>
          <p:cNvSpPr txBox="1"/>
          <p:nvPr/>
        </p:nvSpPr>
        <p:spPr>
          <a:xfrm>
            <a:off x="939800" y="5384800"/>
            <a:ext cx="4876800" cy="584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A9C8BF"/>
                </a:solidFill>
                <a:latin typeface="MiSans" charset="-122"/>
                <a:ea typeface="MiSans" charset="-122"/>
              </a:rPr>
              <a:t>下次课入场券：实验 2 的截图与结论。我们将从你的 λ 测量聊起，走进分岔图的世界。</a:t>
            </a:r>
            <a:endParaRPr lang="en-US" sz="1600" noProof="1"/>
          </a:p>
        </p:txBody>
      </p:sp>
      <p:sp>
        <p:nvSpPr>
          <p:cNvPr id="10" name="footer-l"/>
          <p:cNvSpPr txBox="1"/>
          <p:nvPr/>
        </p:nvSpPr>
        <p:spPr>
          <a:xfrm>
            <a:off x="711200" y="65024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混沌理论与蝴蝶效应 · 第2讲完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36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温故 · 第1讲快闪回顾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五句话回顾：从钟表宇宙到混沌海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r1"/>
          <p:cNvSpPr txBox="1"/>
          <p:nvPr/>
        </p:nvSpPr>
        <p:spPr>
          <a:xfrm>
            <a:off x="914400" y="1574800"/>
            <a:ext cx="103632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①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牛顿的钟表宇宙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：一条引力定律统一天地，两大预言封神。</a:t>
            </a:r>
            <a:endParaRPr lang="en-US" sz="1600" noProof="1"/>
          </a:p>
        </p:txBody>
      </p:sp>
      <p:sp>
        <p:nvSpPr>
          <p:cNvPr id="6" name="r2"/>
          <p:cNvSpPr txBox="1"/>
          <p:nvPr/>
        </p:nvSpPr>
        <p:spPr>
          <a:xfrm>
            <a:off x="914400" y="2336800"/>
            <a:ext cx="103632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②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拉普拉斯妖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：知道此刻，便知一切——但它偷换了"唯一确定"与"算得出来"。</a:t>
            </a:r>
            <a:endParaRPr lang="en-US" sz="1600" noProof="1"/>
          </a:p>
        </p:txBody>
      </p:sp>
      <p:sp>
        <p:nvSpPr>
          <p:cNvPr id="7" name="r3"/>
          <p:cNvSpPr txBox="1"/>
          <p:nvPr/>
        </p:nvSpPr>
        <p:spPr>
          <a:xfrm>
            <a:off x="914400" y="3098800"/>
            <a:ext cx="103632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③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庞加莱的同宿缠绕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：规律确定，行为仍可能超出人类的预测能力。</a:t>
            </a:r>
            <a:endParaRPr lang="en-US" sz="1600" noProof="1"/>
          </a:p>
        </p:txBody>
      </p:sp>
      <p:sp>
        <p:nvSpPr>
          <p:cNvPr id="8" name="r4"/>
          <p:cNvSpPr txBox="1"/>
          <p:nvPr/>
        </p:nvSpPr>
        <p:spPr>
          <a:xfrm>
            <a:off x="914400" y="3860800"/>
            <a:ext cx="103632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noProof="1">
                <a:solidFill>
                  <a:srgbClr val="14655C"/>
                </a:solidFill>
                <a:latin typeface="MiSans" charset="-122"/>
                <a:ea typeface="MiSans" charset="-122"/>
              </a:rPr>
              <a:t>④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　</a:t>
            </a:r>
            <a:r>
              <a:rPr lang="en-US" sz="14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KAM 定理</a:t>
            </a:r>
            <a:r>
              <a:rPr lang="en-US" sz="14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：规则岛与混沌海共存于同一系统。</a:t>
            </a:r>
            <a:endParaRPr lang="en-US" sz="1600" noProof="1"/>
          </a:p>
        </p:txBody>
      </p:sp>
      <p:sp>
        <p:nvSpPr>
          <p:cNvPr id="9" name="r5-bg"/>
          <p:cNvSpPr/>
          <p:nvPr/>
        </p:nvSpPr>
        <p:spPr>
          <a:xfrm>
            <a:off x="914400" y="4622800"/>
            <a:ext cx="10363200" cy="660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r5"/>
          <p:cNvSpPr txBox="1"/>
          <p:nvPr/>
        </p:nvSpPr>
        <p:spPr>
          <a:xfrm>
            <a:off x="1168400" y="4724400"/>
            <a:ext cx="98552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50" b="1" noProof="1">
                <a:solidFill>
                  <a:srgbClr val="FAF8F4"/>
                </a:solidFill>
                <a:latin typeface="MiSans" charset="-122"/>
                <a:ea typeface="MiSans" charset="-122"/>
              </a:rPr>
              <a:t>⑤ 核心：决定论 ≠ 可预测性</a:t>
            </a:r>
            <a:r>
              <a:rPr lang="en-US" sz="1450" noProof="1">
                <a:solidFill>
                  <a:srgbClr val="FAF8F4"/>
                </a:solidFill>
                <a:latin typeface="MiSans" charset="-122"/>
                <a:ea typeface="MiSans" charset="-122"/>
              </a:rPr>
              <a:t>　——但庞加莱的发现被冷落了70年，为什么？</a:t>
            </a:r>
            <a:endParaRPr lang="en-US" sz="1600" noProof="1"/>
          </a:p>
        </p:txBody>
      </p:sp>
      <p:sp>
        <p:nvSpPr>
          <p:cNvPr id="11" name="hint"/>
          <p:cNvSpPr txBox="1"/>
          <p:nvPr/>
        </p:nvSpPr>
        <p:spPr>
          <a:xfrm>
            <a:off x="914400" y="5537200"/>
            <a:ext cx="103632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悬念：1890 年就已被发现的混沌，为什么要等到 1961 年冬天、一台计算机和一次"偷懒"，才真正震惊世界？</a:t>
            </a:r>
            <a:endParaRPr lang="en-US" sz="1600" noProof="1"/>
          </a:p>
        </p:txBody>
      </p:sp>
      <p:sp>
        <p:nvSpPr>
          <p:cNvPr id="12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本讲地图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今天走五站：故事 → 方程 → 纠偏 → 命名 → 庄子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graphicFrame>
        <p:nvGraphicFramePr>
          <p:cNvPr id="5" name="t1"/>
          <p:cNvGraphicFramePr>
            <a:graphicFrameLocks noGrp="1"/>
          </p:cNvGraphicFramePr>
          <p:nvPr/>
        </p:nvGraphicFramePr>
        <p:xfrm>
          <a:off x="914400" y="1600200"/>
          <a:ext cx="10363200" cy="4191000"/>
        </p:xfrm>
        <a:graphic>
          <a:graphicData uri="http://schemas.openxmlformats.org/drawingml/2006/table">
            <a:tbl>
              <a:tblPr/>
              <a:tblGrid>
                <a:gridCol w="1658112"/>
                <a:gridCol w="4145280"/>
                <a:gridCol w="2901696"/>
                <a:gridCol w="1658112"/>
              </a:tblGrid>
              <a:tr h="586740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站次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内容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核心问题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300" b="1" noProof="1">
                          <a:solidFill>
                            <a:srgbClr val="FAF8F4"/>
                          </a:solidFill>
                          <a:latin typeface="MiSans" charset="-122"/>
                          <a:ea typeface="MiSans" charset="-122"/>
                        </a:rPr>
                        <a:t>形式</a:t>
                      </a:r>
                      <a:endParaRPr lang="en-US" sz="1300" b="1" noProof="1">
                        <a:solidFill>
                          <a:srgbClr val="FAF8F4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</a:tr>
              <a:tr h="72085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第一站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1961 年的那个冬天：舍入误差事件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一次"偷懒"如何改写科学史？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故事 + 复现图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72085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第二站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洛伦茨方程与蝴蝶双翼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三个方程为何算不尽？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模拟器演示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72085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第三站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蝴蝶效应的科学与迷思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哪些流传说法是错的？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概念纠偏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72085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第四站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从上田到李-约克："混沌"命名史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谁发现了混沌？谁命名了它？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科学史驿站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720852"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文化课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庄子"浑沌"与现代混沌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两千年前的词汇如何回家？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 charset="-122"/>
                          <a:ea typeface="MiSans" charset="-122"/>
                        </a:rPr>
                        <a:t>哲学对话</a:t>
                      </a:r>
                      <a:endParaRPr lang="en-US" sz="1300" noProof="1">
                        <a:solidFill>
                          <a:srgbClr val="262B29"/>
                        </a:solidFill>
                        <a:latin typeface="MiSans" charset="-122"/>
                        <a:ea typeface="MiSans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ip"/>
          <p:cNvSpPr txBox="1"/>
          <p:nvPr/>
        </p:nvSpPr>
        <p:spPr>
          <a:xfrm>
            <a:off x="914400" y="5943600"/>
            <a:ext cx="103632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预告：下次课你们实验0的数据将派上用场——亲手量出李雅普诺夫指数。</a:t>
            </a:r>
            <a:endParaRPr lang="en-US" sz="1600" noProof="1"/>
          </a:p>
        </p:txBody>
      </p:sp>
      <p:sp>
        <p:nvSpPr>
          <p:cNvPr id="7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7FD1C0"/>
                </a:solidFill>
                <a:latin typeface="MiSans" charset="-122"/>
                <a:ea typeface="MiSans" charset="-122"/>
              </a:rPr>
              <a:t>第一站 · 科学史故事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600" b="1" noProof="1">
                <a:solidFill>
                  <a:srgbClr val="FAF8F4"/>
                </a:solidFill>
                <a:latin typeface="思源宋体"/>
                <a:ea typeface="思源宋体"/>
              </a:rPr>
              <a:t>1961 年的那个冬天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8890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麻省理工学院 · 气象系办公室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 charset="-122"/>
                <a:ea typeface="MiSans" charset="-122"/>
              </a:rPr>
              <a:t>一台计算机，一次"偷懒"，一场静悄悄的革命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 charset="-122"/>
                <a:ea typeface="MiSans" charset="-122"/>
              </a:rPr>
              <a:t>第 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科学史故事 · 1961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一杯咖啡的功夫，天气"完全不认识了"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scene"/>
          <p:cNvSpPr txBox="1"/>
          <p:nvPr/>
        </p:nvSpPr>
        <p:spPr>
          <a:xfrm>
            <a:off x="914400" y="1574800"/>
            <a:ext cx="60960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他的工具：</a:t>
            </a:r>
            <a:r>
              <a:rPr lang="en-US" sz="14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Royal McBee LGP-30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真空管计算机 · 每秒约 60 次乘法 · 内存不如今天一张电子贺卡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400"/>
              </a:spcBef>
            </a:pP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他的工作：</a:t>
            </a:r>
            <a:r>
              <a:rPr lang="en-US" sz="14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12 个方程的"玩具大气"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不做真实预报，只研究天气演化的基本规律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400"/>
              </a:spcBef>
            </a:pPr>
            <a:r>
              <a:rPr lang="en-US" sz="145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那个决定：</a:t>
            </a:r>
            <a:r>
              <a:rPr lang="en-US" sz="145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从中间抄数，接着算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为省时间，没有从头重算——他去喝了杯咖啡</a:t>
            </a:r>
            <a:endParaRPr lang="en-US" sz="1600" noProof="1"/>
          </a:p>
        </p:txBody>
      </p:sp>
      <p:sp>
        <p:nvSpPr>
          <p:cNvPr id="6" name="right-bg"/>
          <p:cNvSpPr/>
          <p:nvPr/>
        </p:nvSpPr>
        <p:spPr>
          <a:xfrm>
            <a:off x="7315200" y="1574800"/>
            <a:ext cx="4165600" cy="3175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7" name="right"/>
          <p:cNvSpPr txBox="1"/>
          <p:nvPr/>
        </p:nvSpPr>
        <p:spPr>
          <a:xfrm>
            <a:off x="7594600" y="1803400"/>
            <a:ext cx="3606800" cy="271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场景还原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en-US" sz="1500" noProof="1">
                <a:solidFill>
                  <a:srgbClr val="16302B"/>
                </a:solidFill>
                <a:latin typeface="霞鹜新致宋"/>
                <a:ea typeface="霞鹜新致宋"/>
              </a:rPr>
              <a:t>打印机一行一行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霞鹜新致宋"/>
                <a:ea typeface="霞鹜新致宋"/>
              </a:rPr>
              <a:t>吐出天气的数字。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16302B"/>
                </a:solidFill>
                <a:latin typeface="霞鹜新致宋"/>
                <a:ea typeface="霞鹜新致宋"/>
              </a:rPr>
              <a:t>他端着咖啡回来——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C4481F"/>
                </a:solidFill>
                <a:latin typeface="霞鹜新致宋"/>
                <a:ea typeface="霞鹜新致宋"/>
              </a:rPr>
              <a:t>曲线完全变了样。</a:t>
            </a:r>
            <a:endParaRPr lang="en-US" sz="1600" noProof="1"/>
          </a:p>
        </p:txBody>
      </p:sp>
      <p:sp>
        <p:nvSpPr>
          <p:cNvPr id="8" name="q"/>
          <p:cNvSpPr txBox="1"/>
          <p:nvPr/>
        </p:nvSpPr>
        <p:spPr>
          <a:xfrm>
            <a:off x="914400" y="5054600"/>
            <a:ext cx="10566400" cy="914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想一想：</a:t>
            </a:r>
            <a:r>
              <a:rPr lang="en-US" sz="1500" noProof="1">
                <a:solidFill>
                  <a:srgbClr val="16302B"/>
                </a:solidFill>
                <a:latin typeface="MiSans" charset="-122"/>
                <a:ea typeface="MiSans" charset="-122"/>
              </a:rPr>
              <a:t>如果你是洛伦茨，看到结果完全对不上，你的第一反应会是什么？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（先别往下看——你的第一反应，大概率和他一模一样。）</a:t>
            </a:r>
            <a:endParaRPr lang="en-US" sz="1600" noProof="1"/>
          </a:p>
        </p:txBody>
      </p:sp>
      <p:sp>
        <p:nvSpPr>
          <p:cNvPr id="9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7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科学史驿站 · 人物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洛伦茨：一个被战争"改行"的数学家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card-bg"/>
          <p:cNvSpPr/>
          <p:nvPr/>
        </p:nvSpPr>
        <p:spPr>
          <a:xfrm>
            <a:off x="914400" y="1600200"/>
            <a:ext cx="3302000" cy="3175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card"/>
          <p:cNvSpPr txBox="1"/>
          <p:nvPr/>
        </p:nvSpPr>
        <p:spPr>
          <a:xfrm>
            <a:off x="-258445" y="2108200"/>
            <a:ext cx="2692400" cy="266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3600" noProof="1">
                <a:solidFill>
                  <a:srgbClr val="333333"/>
                </a:solidFill>
                <a:latin typeface="MiSans" charset="-122"/>
                <a:ea typeface="MiSans" charset="-122"/>
              </a:rPr>
              <a:t>🧮</a:t>
            </a:r>
            <a:endParaRPr lang="en-US" sz="1600" noProof="1"/>
          </a:p>
          <a:p>
            <a:pPr algn="ctr">
              <a:lnSpc>
                <a:spcPct val="120000"/>
              </a:lnSpc>
              <a:spcBef>
                <a:spcPts val="1000"/>
              </a:spcBef>
            </a:pPr>
            <a:r>
              <a:rPr lang="en-US" sz="16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爱德华·洛伦茨</a:t>
            </a:r>
            <a:endParaRPr lang="en-US" sz="1600" noProof="1"/>
          </a:p>
          <a:p>
            <a:pPr algn="ctr">
              <a:lnSpc>
                <a:spcPct val="120000"/>
              </a:lnSpc>
              <a:spcBef>
                <a:spcPts val="400"/>
              </a:spcBef>
            </a:pPr>
            <a:r>
              <a:rPr lang="en-US" sz="12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Edward N. Lorenz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1917–2008 · 美国</a:t>
            </a:r>
            <a:endParaRPr lang="en-US" sz="1600" noProof="1"/>
          </a:p>
          <a:p>
            <a:pPr algn="ctr">
              <a:lnSpc>
                <a:spcPct val="120000"/>
              </a:lnSpc>
              <a:spcBef>
                <a:spcPts val="1000"/>
              </a:spcBef>
            </a:pPr>
            <a:r>
              <a:rPr lang="en-US" sz="12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数学家 × 气象学家</a:t>
            </a:r>
            <a:endParaRPr lang="en-US" sz="1600" noProof="1"/>
          </a:p>
        </p:txBody>
      </p:sp>
      <p:sp>
        <p:nvSpPr>
          <p:cNvPr id="7" name="facts"/>
          <p:cNvSpPr txBox="1"/>
          <p:nvPr/>
        </p:nvSpPr>
        <p:spPr>
          <a:xfrm>
            <a:off x="4625340" y="1854200"/>
            <a:ext cx="685546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本科与硕士都学</a:t>
            </a:r>
            <a:r>
              <a:rPr lang="en-US" sz="20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数学</a:t>
            </a:r>
            <a:r>
              <a:rPr lang="en-US" sz="20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——本来的人生轨迹是纯数学</a:t>
            </a:r>
            <a:endParaRPr lang="en-US" sz="2800" noProof="1"/>
          </a:p>
          <a:p>
            <a:pPr algn="l">
              <a:lnSpc>
                <a:spcPct val="120000"/>
              </a:lnSpc>
            </a:pPr>
            <a:r>
              <a:rPr lang="en-US" sz="20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二战爆发，入伍陆军航空队，被分配做</a:t>
            </a:r>
            <a:r>
              <a:rPr lang="en-US" sz="20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天气预报员</a:t>
            </a:r>
            <a:endParaRPr lang="en-US" sz="2800" noProof="1"/>
          </a:p>
          <a:p>
            <a:pPr algn="l">
              <a:lnSpc>
                <a:spcPct val="120000"/>
              </a:lnSpc>
            </a:pPr>
            <a:r>
              <a:rPr lang="en-US" sz="20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战后入 MIT 读气象学博士，此后终身留校</a:t>
            </a:r>
            <a:endParaRPr lang="en-US" sz="2800" noProof="1"/>
          </a:p>
          <a:p>
            <a:pPr algn="l">
              <a:lnSpc>
                <a:spcPct val="120000"/>
              </a:lnSpc>
            </a:pPr>
            <a:r>
              <a:rPr lang="en-US" sz="20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双重身份：纯气象学家会怪机器，纯数学家不碰天气——</a:t>
            </a:r>
            <a:r>
              <a:rPr lang="en-US" sz="2000" b="1" noProof="1">
                <a:solidFill>
                  <a:srgbClr val="262B29"/>
                </a:solidFill>
                <a:latin typeface="MiSans" charset="-122"/>
                <a:ea typeface="MiSans" charset="-122"/>
              </a:rPr>
              <a:t>他恰好站在交叉点上</a:t>
            </a:r>
            <a:endParaRPr lang="en-US" sz="2800" noProof="1"/>
          </a:p>
          <a:p>
            <a:pPr algn="l">
              <a:lnSpc>
                <a:spcPct val="120000"/>
              </a:lnSpc>
            </a:pPr>
            <a:r>
              <a:rPr lang="en-US" sz="2000" noProof="1">
                <a:solidFill>
                  <a:srgbClr val="262B29"/>
                </a:solidFill>
                <a:latin typeface="MiSans" charset="-122"/>
                <a:ea typeface="MiSans" charset="-122"/>
              </a:rPr>
              <a:t>· 温和低调，热爱登山，工作到 90 岁</a:t>
            </a:r>
            <a:endParaRPr lang="en-US" sz="2000" noProof="1">
              <a:solidFill>
                <a:srgbClr val="262B29"/>
              </a:solidFill>
              <a:latin typeface="MiSans" charset="-122"/>
              <a:ea typeface="MiSans" charset="-122"/>
            </a:endParaRPr>
          </a:p>
        </p:txBody>
      </p:sp>
      <p:sp>
        <p:nvSpPr>
          <p:cNvPr id="8" name="quote-bg"/>
          <p:cNvSpPr/>
          <p:nvPr/>
        </p:nvSpPr>
        <p:spPr>
          <a:xfrm>
            <a:off x="914400" y="5029200"/>
            <a:ext cx="10566400" cy="965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9" name="quote"/>
          <p:cNvSpPr txBox="1"/>
          <p:nvPr/>
        </p:nvSpPr>
        <p:spPr>
          <a:xfrm>
            <a:off x="1219200" y="5181600"/>
            <a:ext cx="99568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noProof="1">
                <a:solidFill>
                  <a:srgbClr val="FAF8F4"/>
                </a:solidFill>
                <a:latin typeface="霞鹜新致宋"/>
                <a:ea typeface="霞鹜新致宋"/>
              </a:rPr>
              <a:t>"如果气象学家先有了计算机，混沌理论也许会晚发现很多年。"</a:t>
            </a:r>
            <a:endParaRPr lang="en-US" sz="2000" noProof="1"/>
          </a:p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A9C8BF"/>
                </a:solidFill>
                <a:latin typeface="MiSans" charset="-122"/>
                <a:ea typeface="MiSans" charset="-122"/>
              </a:rPr>
              <a:t>—— 正因为他敢认真对待这次"事故"，科学史才被改写</a:t>
            </a:r>
            <a:endParaRPr lang="en-US" sz="1400" noProof="1">
              <a:solidFill>
                <a:srgbClr val="A9C8BF"/>
              </a:solidFill>
              <a:latin typeface="MiSans" charset="-122"/>
              <a:ea typeface="MiSans" charset="-122"/>
            </a:endParaRPr>
          </a:p>
        </p:txBody>
      </p:sp>
      <p:sp>
        <p:nvSpPr>
          <p:cNvPr id="10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1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2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8 / 36 页</a:t>
            </a:r>
            <a:endParaRPr lang="en-US" sz="1000" noProof="1"/>
          </a:p>
        </p:txBody>
      </p:sp>
      <p:pic>
        <p:nvPicPr>
          <p:cNvPr id="13" name="图片 12" descr="37d12f2eb9389b501540ff1a8535e5dde7116e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8820" y="1535430"/>
            <a:ext cx="2227580" cy="34359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kern="0" spc="300" noProof="1">
                <a:solidFill>
                  <a:srgbClr val="14655C"/>
                </a:solidFill>
                <a:latin typeface="MiSans" charset="-122"/>
                <a:ea typeface="MiSans" charset="-122"/>
              </a:rPr>
              <a:t>背景 · 玩具大气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b="1" noProof="1">
                <a:solidFill>
                  <a:srgbClr val="16302B"/>
                </a:solidFill>
                <a:latin typeface="思源宋体"/>
                <a:ea typeface="思源宋体"/>
              </a:rPr>
              <a:t>他的"天气"：12 个方程，没有一粒骰子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b1-bg"/>
          <p:cNvSpPr/>
          <p:nvPr/>
        </p:nvSpPr>
        <p:spPr>
          <a:xfrm>
            <a:off x="711200" y="1600200"/>
            <a:ext cx="3352800" cy="2286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b1"/>
          <p:cNvSpPr txBox="1"/>
          <p:nvPr/>
        </p:nvSpPr>
        <p:spPr>
          <a:xfrm>
            <a:off x="939800" y="1803400"/>
            <a:ext cx="2895600" cy="190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 noProof="1">
                <a:solidFill>
                  <a:srgbClr val="333333"/>
                </a:solidFill>
                <a:latin typeface="MiSans" charset="-122"/>
                <a:ea typeface="MiSans" charset="-122"/>
              </a:rPr>
              <a:t>🌪️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真实大气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数百万个变量：每个格点的风速、温度、气压、湿度……</a:t>
            </a:r>
            <a:endParaRPr lang="en-US" sz="1600" noProof="1"/>
          </a:p>
        </p:txBody>
      </p:sp>
      <p:sp>
        <p:nvSpPr>
          <p:cNvPr id="7" name="b2-bg"/>
          <p:cNvSpPr/>
          <p:nvPr/>
        </p:nvSpPr>
        <p:spPr>
          <a:xfrm>
            <a:off x="4419600" y="1600200"/>
            <a:ext cx="3352800" cy="2286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8" name="b2"/>
          <p:cNvSpPr txBox="1"/>
          <p:nvPr/>
        </p:nvSpPr>
        <p:spPr>
          <a:xfrm>
            <a:off x="4648200" y="1803400"/>
            <a:ext cx="2895600" cy="190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 noProof="1">
                <a:solidFill>
                  <a:srgbClr val="333333"/>
                </a:solidFill>
                <a:latin typeface="MiSans" charset="-122"/>
                <a:ea typeface="MiSans" charset="-122"/>
              </a:rPr>
              <a:t>📦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洛伦茨的压缩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只留下 12 个变量、12 条方程——研究规律的"玩具版"</a:t>
            </a:r>
            <a:endParaRPr lang="en-US" sz="1600" noProof="1"/>
          </a:p>
        </p:txBody>
      </p:sp>
      <p:sp>
        <p:nvSpPr>
          <p:cNvPr id="9" name="b3-bg"/>
          <p:cNvSpPr/>
          <p:nvPr/>
        </p:nvSpPr>
        <p:spPr>
          <a:xfrm>
            <a:off x="8128000" y="1600200"/>
            <a:ext cx="3352800" cy="2286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0" name="b3"/>
          <p:cNvSpPr txBox="1"/>
          <p:nvPr/>
        </p:nvSpPr>
        <p:spPr>
          <a:xfrm>
            <a:off x="8356600" y="1803400"/>
            <a:ext cx="2895600" cy="190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 noProof="1">
                <a:solidFill>
                  <a:srgbClr val="333333"/>
                </a:solidFill>
                <a:latin typeface="MiSans" charset="-122"/>
                <a:ea typeface="MiSans" charset="-122"/>
              </a:rPr>
              <a:t>🎲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00" b="1" noProof="1">
                <a:solidFill>
                  <a:srgbClr val="16302B"/>
                </a:solidFill>
                <a:latin typeface="MiSans" charset="-122"/>
                <a:ea typeface="MiSans" charset="-122"/>
              </a:rPr>
              <a:t>完全确定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25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方程里没有随机项：此刻给定，下一刻唯一确定</a:t>
            </a:r>
            <a:endParaRPr lang="en-US" sz="1600" noProof="1"/>
          </a:p>
        </p:txBody>
      </p:sp>
      <p:sp>
        <p:nvSpPr>
          <p:cNvPr id="11" name="key-bg"/>
          <p:cNvSpPr/>
          <p:nvPr/>
        </p:nvSpPr>
        <p:spPr>
          <a:xfrm>
            <a:off x="711200" y="4191000"/>
            <a:ext cx="10769600" cy="8382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2" name="key"/>
          <p:cNvSpPr txBox="1"/>
          <p:nvPr/>
        </p:nvSpPr>
        <p:spPr>
          <a:xfrm>
            <a:off x="965200" y="4343400"/>
            <a:ext cx="102616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noProof="1">
                <a:solidFill>
                  <a:srgbClr val="FFFFFF"/>
                </a:solidFill>
                <a:latin typeface="MiSans" charset="-122"/>
                <a:ea typeface="MiSans" charset="-122"/>
              </a:rPr>
              <a:t>请记住：这个系统里没有任何"随机"。</a:t>
            </a:r>
            <a:r>
              <a:rPr lang="en-US" sz="1500" noProof="1">
                <a:solidFill>
                  <a:srgbClr val="FFFFFF"/>
                </a:solidFill>
                <a:latin typeface="MiSans" charset="-122"/>
                <a:ea typeface="MiSans" charset="-122"/>
              </a:rPr>
              <a:t>后面看到的所有"不可预测"，都来自确定性规律本身。</a:t>
            </a:r>
            <a:endParaRPr lang="en-US" sz="1600" noProof="1"/>
          </a:p>
        </p:txBody>
      </p:sp>
      <p:sp>
        <p:nvSpPr>
          <p:cNvPr id="13" name="note2"/>
          <p:cNvSpPr txBox="1"/>
          <p:nvPr/>
        </p:nvSpPr>
        <p:spPr>
          <a:xfrm>
            <a:off x="711200" y="5283200"/>
            <a:ext cx="107696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细节：计算机每算一步要好几秒，洛伦茨把打印的数字连成曲线来"看"天气——正是这个盯着曲线看的习惯，后来让他画出了那只"蝴蝶"。</a:t>
            </a:r>
            <a:endParaRPr lang="en-US" sz="1600" noProof="1"/>
          </a:p>
        </p:txBody>
      </p:sp>
      <p:sp>
        <p:nvSpPr>
          <p:cNvPr id="14" name="footer-line"/>
          <p:cNvSpPr/>
          <p:nvPr/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5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混沌理论与蝴蝶效应 · 第2讲</a:t>
            </a:r>
            <a:endParaRPr lang="en-US" sz="1000" noProof="1"/>
          </a:p>
        </p:txBody>
      </p:sp>
      <p:sp>
        <p:nvSpPr>
          <p:cNvPr id="16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 charset="-122"/>
                <a:ea typeface="MiSans" charset="-122"/>
              </a:rPr>
              <a:t>第 9 / 36 页</a:t>
            </a:r>
            <a:endParaRPr lang="en-US" sz="1000" noProof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8403</Words>
  <Application>WPS 演示</Application>
  <PresentationFormat/>
  <Paragraphs>725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6" baseType="lpstr">
      <vt:lpstr>Arial</vt:lpstr>
      <vt:lpstr>宋体</vt:lpstr>
      <vt:lpstr>Wingdings</vt:lpstr>
      <vt:lpstr>MiSans</vt:lpstr>
      <vt:lpstr>思源宋体</vt:lpstr>
      <vt:lpstr>霞鹜新致宋</vt:lpstr>
      <vt:lpstr>微软雅黑</vt:lpstr>
      <vt:lpstr>Arial Unicode MS</vt:lpstr>
      <vt:lpstr>Cambria</vt:lpstr>
      <vt:lpstr>serif</vt:lpstr>
      <vt:lpstr>Calibri</vt:lpstr>
      <vt:lpstr>FFont-Family</vt:lpstr>
      <vt:lpstr>Cambria</vt:lpstr>
      <vt:lpstr>serif</vt:lpstr>
      <vt:lpstr>思源宋体</vt:lpstr>
      <vt:lpstr>霞鹜新致宋</vt:lpstr>
      <vt:lpstr>兰米宋体</vt:lpstr>
      <vt:lpstr>兰米雅宋</vt:lpstr>
      <vt:lpstr>Prima Serif Std Roman</vt:lpstr>
      <vt:lpstr>PPTD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混沌理论与蝴蝶效应 · 第2讲 洛伦茨的蝴蝶 · 1961年冬天的舍入误差</dc:title>
  <dc:creator/>
  <cp:lastModifiedBy>乐乐（Ray）</cp:lastModifiedBy>
  <cp:revision>3</cp:revision>
  <dcterms:created xsi:type="dcterms:W3CDTF">2026-09-03T23:50:00Z</dcterms:created>
  <dcterms:modified xsi:type="dcterms:W3CDTF">2026-09-04T00:15:34Z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/>
  </property>
  <property fmtid="{D5CDD505-2E9C-101B-9397-08002B2CF9AE}" pid="3" name="KSOProductBuildVer">
    <vt:lpwstr>2052-12.1.0.28043</vt:lpwstr>
  </property>
  <property fmtid="{D5CDD505-2E9C-101B-9397-08002B2CF9AE}" pid="4" name="ICV">
    <vt:lpwstr>498FE77D7F8C414498058F31480A918F_12</vt:lpwstr>
  </property>
</Properties>
</file>