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notesMasterIdLst>
    <p:notesMasterId r:id="rId41"/>
  </p:notesMasterIdLst>
  <p:sldSz cx="12192000" cy="6858000" type="custom"/>
  <p:notesSz cx="12192000" cy="6858000"/>
  <p:embeddedFontLst>
    <p:embeddedFont>
      <p:font typeface="MiSans" charset="-122" pitchFamily="34"/>
      <p:regular r:id="rId39"/>
    </p:embeddedFont>
    <p:embeddedFont>
      <p:font typeface="思源宋体" charset="-122" pitchFamily="34"/>
      <p:regular r:id="rId4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font" Target="fonts/font1.fntdata"/><Relationship Id="rId40" Type="http://schemas.openxmlformats.org/officeDocument/2006/relationships/font" Target="fonts/font2.fntdata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/>
          <p:nvPr>
            <p:ph type="body" idx="1"/>
          </p:nvPr>
        </p:nvSpPr>
        <p:spPr/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【开场白，约2分钟】</a:t>
            </a:r>
          </a:p>
          <a:p>
            <a:r>
              <a:rPr lang="en-US" sz="1200" noProof="1"/>
              <a:t>同学们好。上节课我们跟着洛伦茨放飞了那只蝴蝶，知道了"初值敏感性"。但大家想过没有：蝴蝶效应只是混沌的"症状"，它的"病根"在哪里？</a:t>
            </a:r>
          </a:p>
          <a:p>
            <a:r>
              <a:rPr lang="en-US" sz="1200" noProof="1"/>
              <a:t>为什么三个简单的方程就能产生永不重复的行为？答案是两个字：非线性。</a:t>
            </a:r>
          </a:p>
          <a:p>
            <a:r>
              <a:rPr lang="en-US" sz="1200" noProof="1"/>
              <a:t>今天这节课我们去看混沌的"生产车间"。你会惊讶地发现：制造出混沌，只需要一个初中水平的公式——x 乘 (1-x)，再乘一个数，反复迭代。</a:t>
            </a:r>
          </a:p>
          <a:p>
            <a:r>
              <a:rPr lang="en-US" sz="1200" noProof="1"/>
              <a:t>这个公式能解释马尔萨斯为什么错了、猪肉价格为什么震荡，还藏着一棵被称为"混沌族谱"的无花果树和一个被称为"混沌世界圆周率"的神秘常数。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【非线性登场，约3分钟】</a:t>
            </a:r>
          </a:p>
          <a:p>
            <a:r>
              <a:rPr lang="en-US" sz="1200" noProof="1"/>
              <a:t>非线性就是：整体 ≠ 部分之和。两条家规都不守了。</a:t>
            </a:r>
          </a:p>
          <a:p>
            <a:r>
              <a:rPr lang="en-US" sz="1200" noProof="1"/>
              <a:t>看这张图：左边是线性世界——投入和产出成一条直线；右边是非线性世界——曲线可以翻卷、弯折、回旋。</a:t>
            </a:r>
          </a:p>
          <a:p>
            <a:r>
              <a:rPr lang="en-US" sz="1200" noProof="1"/>
              <a:t>詹姆斯·格雷克在《混沌：开创新科学》里有一句精彩的描述：在非线性系统里，"参与游戏的行为本身会改变游戏的规则"。你的一举一动不只是"投入"，还会反过来改变系统对你的回应方式。</a:t>
            </a:r>
          </a:p>
          <a:p>
            <a:r>
              <a:rPr lang="en-US" sz="1200" noProof="1"/>
              <a:t>中国古人早就懂这个道理。《论语》说"过犹不及"：好东西加过量，效果反而变坏——这就不是比例关系了。吃药也一样：一片治病，十片致命。学习也是：适度练习提高成绩，通宵刷题反而崩溃。</a:t>
            </a:r>
          </a:p>
          <a:p>
            <a:r>
              <a:rPr lang="en-US" sz="1200" noProof="1"/>
              <a:t>【关键句】线性的世界里原因和结果成比例，非线性的世界里"度"本身就是变量。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【高速公路案例，约3分钟】</a:t>
            </a:r>
          </a:p>
          <a:p>
            <a:r>
              <a:rPr lang="en-US" sz="1200" noProof="1"/>
              <a:t>再看一个人人都经历过的非线性现象：高速公路的周末拥堵。</a:t>
            </a:r>
          </a:p>
          <a:p>
            <a:r>
              <a:rPr lang="en-US" sz="1200" noProof="1"/>
              <a:t>这个周末堵了三个小时——下周很多人吸取教训，提前出发或改走国道——结果高速反而不堵了；再下周，大家听说"上周不堵"，又都涌回高速——于是又堵了。</a:t>
            </a:r>
          </a:p>
          <a:p>
            <a:r>
              <a:rPr lang="en-US" sz="1200" noProof="1"/>
              <a:t>你发现没有？这里没有任何一个"总调度"，也没有人故意捣乱。每个司机都只是根据上周的经验做一个理性选择，但所有人的选择加在一起，却产生了谁也预料不到的周期性震荡。</a:t>
            </a:r>
          </a:p>
          <a:p>
            <a:r>
              <a:rPr lang="en-US" sz="1200" noProof="1"/>
              <a:t>这就是非线性反馈在人群层面的样子：拥堵的结果反过来改变造成拥堵的行为。和猪肉价格的震荡，是同一个数学结构。</a:t>
            </a:r>
          </a:p>
          <a:p>
            <a:r>
              <a:rPr lang="en-US" sz="1200" noProof="1"/>
              <a:t>【互动提问】你还能想到生活中类似的"震荡"吗？（自习室占座、网红餐厅排队、考研报名大小年、股市追涨杀跌……）</a:t>
            </a:r>
          </a:p>
          <a:p>
            <a:r>
              <a:rPr lang="en-US" sz="1200" noProof="1"/>
              <a:t>【过渡】这些例子的共同根源：关系不是直线，而是会弯、会折的曲线。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【几何直观与本站小结，约2分钟】</a:t>
            </a:r>
          </a:p>
          <a:p>
            <a:r>
              <a:rPr lang="en-US" sz="1200" noProof="1"/>
              <a:t>用几何语言收个尾：线性关系画出来是一条直线——简单、可外推、一眼望到头；非线性关系画出来是曲线——可以弯折、翻卷、打结。</a:t>
            </a:r>
          </a:p>
          <a:p>
            <a:r>
              <a:rPr lang="en-US" sz="1200" noProof="1"/>
              <a:t>为什么教科书里线性内容占大多数？不是世界偏爱直线，而是直线好算。就像路灯下找钥匙的故事：钥匙掉在草丛里，但人们总在路灯下找——因为那里有光。线性数学就是科学的路灯。</a:t>
            </a:r>
          </a:p>
          <a:p>
            <a:r>
              <a:rPr lang="en-US" sz="1200" noProof="1"/>
              <a:t>但真实世界的主体在草丛里：流体的湍流、生物种群的涨落、心脏的节律、经济的周期、气候的演变——都是非线性的。</a:t>
            </a:r>
          </a:p>
          <a:p>
            <a:r>
              <a:rPr lang="en-US" sz="1200" noProof="1"/>
              <a:t>【关键句】如果一切都是线性的，世界会无聊得多：今天的状态决定了永远的未来。正因为世界是非线性的，才有意外、有创造、有混沌，也有秩序的自我诞生。</a:t>
            </a:r>
          </a:p>
          <a:p>
            <a:r>
              <a:rPr lang="en-US" sz="1200" noProof="1"/>
              <a:t>【过渡】下一站：非线性是怎么"造出"混沌的？答案在两个词里——迭代与反馈。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【第二节开场，约30秒】</a:t>
            </a:r>
          </a:p>
          <a:p>
            <a:r>
              <a:rPr lang="en-US" sz="1200" noProof="1"/>
              <a:t>概念地基打好了。现在回答核心问题：非线性是怎么一步步"造出"混沌的？</a:t>
            </a:r>
          </a:p>
          <a:p>
            <a:r>
              <a:rPr lang="en-US" sz="1200" noProof="1"/>
              <a:t>答案藏在一台简单的"发动机"里：迭代——把输出再接回输入；反馈——让系统的过去影响系统的未来。</a:t>
            </a:r>
          </a:p>
          <a:p>
            <a:r>
              <a:rPr lang="en-US" sz="1200" noProof="1"/>
              <a:t>这台发动机有一个教科书级的样板：逻辑斯蒂映射。它简单到只用一个公式，却复杂到足以装下整部混沌科学。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【迭代与反馈，约4分钟】</a:t>
            </a:r>
          </a:p>
          <a:p>
            <a:r>
              <a:rPr lang="en-US" sz="1200" noProof="1"/>
              <a:t>两个关键词分开讲。</a:t>
            </a:r>
          </a:p>
          <a:p>
            <a:r>
              <a:rPr lang="en-US" sz="1200" noProof="1"/>
              <a:t>迭代：把上一时刻的输出，当作下一时刻的输入。像复利：本金生利息，利息变本金再生利息。也像推磨：转一圈回到原点，但位置已经不同。</a:t>
            </a:r>
          </a:p>
          <a:p>
            <a:r>
              <a:rPr lang="en-US" sz="1200" noProof="1"/>
              <a:t>反馈分两种，生活中到处都是：</a:t>
            </a:r>
          </a:p>
          <a:p>
            <a:r>
              <a:rPr lang="en-US" sz="1200" noProof="1"/>
              <a:t>正反馈——结果强化原因。麦克风靠近音箱，啸叫声越来越大；雪崩、挤兑、明星效应，都是正反馈。它让系统"滚雪球"，走向极端。</a:t>
            </a:r>
          </a:p>
          <a:p>
            <a:r>
              <a:rPr lang="en-US" sz="1200" noProof="1"/>
              <a:t>负反馈——结果抑制原因。空调检测到温度高了就制冷、低了就停机，把温度稳定在设定值；血糖调节、S型曲线的"刹车"，都是负反馈。它让系统稳定。</a:t>
            </a:r>
          </a:p>
          <a:p>
            <a:r>
              <a:rPr lang="en-US" sz="1200" noProof="1"/>
              <a:t>【关键点】单独的正反馈 → 爆炸；单独的负反馈 → 稳定。但如果负反馈带上"时间滞后"——像猪肉价格（决策在去年，结果在今年）、像洗澡水调温（手拧了，水还没热，于是拧过头）——稳定就会变成震荡。这就是混沌发动机点火的第一步。</a:t>
            </a:r>
          </a:p>
          <a:p>
            <a:r>
              <a:rPr lang="en-US" sz="1200" noProof="1"/>
              <a:t>【互动】洗澡水调温的经历大家都有吧？那就是"滞后负反馈"造成震荡的日常版本。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【逻辑斯蒂映射登场，约4分钟】</a:t>
            </a:r>
          </a:p>
          <a:p>
            <a:r>
              <a:rPr lang="en-US" sz="1200" noProof="1"/>
              <a:t>现在把"带刹车的增长"写成一个公式。这是本讲唯一一个公式，它只用初中数学：</a:t>
            </a:r>
          </a:p>
          <a:p>
            <a:r>
              <a:rPr lang="en-US" sz="1200" noProof="1"/>
              <a:t>x_{n+1} = r · x_n · (1 − x_n)</a:t>
            </a:r>
          </a:p>
          <a:p>
            <a:r>
              <a:rPr lang="en-US" sz="1200" noProof="1"/>
              <a:t>它是这么来的：马尔萨斯说种群按 r 倍增长——x_{n+1} = r·x_n，这是线性项，代表繁殖冲动。但资源有限，种群越大，增长越受压制——乘一个 (1−x_n)，这是刹车项，代表环境约束。x 是占环境最大容纳量的比例，在 0 到 1 之间。</a:t>
            </a:r>
          </a:p>
          <a:p>
            <a:r>
              <a:rPr lang="en-US" sz="1200" noProof="1"/>
              <a:t>参数 r 是"反应强度"，也是"火候"：r 小，系统温吞；r 大，系统暴烈。整个混沌科学最惊人的发现之一是：这个公式里藏着一部完整的宇宙史诗——只要把 r 从 0 慢慢调到 4，你会依次看到稳定、震荡、周期加倍、直至混沌，以及混沌中开窗的秩序。</a:t>
            </a:r>
          </a:p>
          <a:p>
            <a:r>
              <a:rPr lang="en-US" sz="1200" noProof="1"/>
              <a:t>【强调】注意：它没有随机数，没有外部干扰，是完全确定的。所有的"不可预测"，都来自它自身的结构。</a:t>
            </a:r>
          </a:p>
          <a:p>
            <a:r>
              <a:rPr lang="en-US" sz="1200" noProof="1"/>
              <a:t>【演示预告】一会儿我们用模拟器亲手转动 r 这个旋钮。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【罗伯特·梅与1976，约3分钟】</a:t>
            </a:r>
          </a:p>
          <a:p>
            <a:r>
              <a:rPr lang="en-US" sz="1200" noProof="1"/>
              <a:t>这个公式的复杂行为，是生态学家罗伯特·梅在1976年向全世界揭示的。梅是澳大利亚裔，先后在普林斯顿、牛津任教，后来成为英国皇家学会会长、英国政府首席科学顾问。</a:t>
            </a:r>
          </a:p>
          <a:p>
            <a:r>
              <a:rPr lang="en-US" sz="1200" noProof="1"/>
              <a:t>1976年他在《自然》杂志发表论文《具有极复杂动力学的简单数学模型》，系统梳理了这个"虫口模型"的怪异行为。文章的语气近乎警告：</a:t>
            </a:r>
          </a:p>
          <a:p>
            <a:r>
              <a:rPr lang="en-US" sz="1200" noProof="1"/>
              <a:t>【朗读】"简单的确定性模型能产生极其复杂的行为……不仅在研究领域，在日常的政治和经济世界里，都可能有广泛的含义。"</a:t>
            </a:r>
          </a:p>
          <a:p>
            <a:r>
              <a:rPr lang="en-US" sz="1200" noProof="1"/>
              <a:t>梅还写道，这个公式像"一条暗藏在数学草丛中的蛇"——它躺在初等数学里几百年，没有人料到它体内藏着混沌。</a:t>
            </a:r>
          </a:p>
          <a:p>
            <a:r>
              <a:rPr lang="en-US" sz="1200" noProof="1"/>
              <a:t>梅后来极力呼吁：数学教育应该让学生早点见到这类系统，否则人们会误以为"简单方程只有简单行为"——这个错觉，正是第1讲钟表宇宙观的残余。</a:t>
            </a:r>
          </a:p>
          <a:p>
            <a:r>
              <a:rPr lang="en-US" sz="1200" noProof="1"/>
              <a:t>【承上启下】那怎么"看见"这个方程的行为？一个绝妙的图解法：蛛网图。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【蛛网图，约4分钟】</a:t>
            </a:r>
          </a:p>
          <a:p>
            <a:r>
              <a:rPr lang="en-US" sz="1200" noProof="1"/>
              <a:t>不用编程、不用高深数学，怎样"看见"迭代的走向？答案是蛛网图（cobweb plot）——一支笔、一张纸就能画。</a:t>
            </a:r>
          </a:p>
          <a:p>
            <a:r>
              <a:rPr lang="en-US" sz="1200" noProof="1"/>
              <a:t>方法：横轴是今年的值 x_n，纵轴是明年的值 x_{n+1}。先画抛物线 y = r·x·(1−x)（系统的规则），再画对角线 y = x（"明年=今年"的平衡线）。</a:t>
            </a:r>
          </a:p>
          <a:p>
            <a:r>
              <a:rPr lang="en-US" sz="1200" noProof="1"/>
              <a:t>然后"走楼梯"：从初值出发，竖直走到抛物线（算出明年值），水平走到对角线（明年值变今年值），再竖直走、再水平走……</a:t>
            </a:r>
          </a:p>
          <a:p>
            <a:r>
              <a:rPr lang="en-US" sz="1200" noProof="1"/>
              <a:t>左图 r=2.9：楼梯一圈圈旋进抛物线与对角线的交点——收敛到一个不动点。</a:t>
            </a:r>
          </a:p>
          <a:p>
            <a:r>
              <a:rPr lang="en-US" sz="1200" noProof="1"/>
              <a:t>右图 r=3.8：楼梯永远不闭合，轨迹密密麻麻铺满一片区域——这就是混沌的"画像"。</a:t>
            </a:r>
          </a:p>
          <a:p>
            <a:r>
              <a:rPr lang="en-US" sz="1200" noProof="1"/>
              <a:t>【关键洞察】对角线和抛物线的交点就是"平衡点"。r 小的时候它是稳定的磁石；r 超过 3，磁石变成了排斥体——系统再也待不住，开始两点跳、四点跳、直至乱跳。这个"稳定性翻转"的瞬间，就是下一站的主角：分岔。</a:t>
            </a:r>
          </a:p>
          <a:p>
            <a:r>
              <a:rPr lang="en-US" sz="1200" noProof="1"/>
              <a:t>【提示】一会儿模拟器里有实时蛛网图，可以看着楼梯一步步走。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【模拟器互动演示，约8分钟——本讲第一个高潮】</a:t>
            </a:r>
          </a:p>
          <a:p>
            <a:r>
              <a:rPr lang="en-US" sz="1200" noProof="1"/>
              <a:t>打开"逻辑斯蒂分岔模拟器_课堂版.html"（已发到课程群，学生手机/笔记本可同步打开）。</a:t>
            </a:r>
          </a:p>
          <a:p>
            <a:r>
              <a:rPr lang="en-US" sz="1200" noProof="1"/>
              <a:t>演示脚本（建议按此顺序）：</a:t>
            </a:r>
          </a:p>
          <a:p>
            <a:r>
              <a:rPr lang="en-US" sz="1200" noProof="1"/>
              <a:t>① 点击预设 r=2.5：看时间序列——曲线很快走平到一个平台。这就是"不动点"。看蛛网图——楼梯旋进交点。</a:t>
            </a:r>
          </a:p>
          <a:p>
            <a:r>
              <a:rPr lang="en-US" sz="1200" noProof="1"/>
              <a:t>② 点击 r=3.1：曲线变成"高-低-高-低"的两点跳——周期2。注意分岔图上竖直游标处恰好是两根线。</a:t>
            </a:r>
          </a:p>
          <a:p>
            <a:r>
              <a:rPr lang="en-US" sz="1200" noProof="1"/>
              <a:t>③ 点击 r=3.5：四点跳——周期4。分岔图上游标处是四根线。</a:t>
            </a:r>
          </a:p>
          <a:p>
            <a:r>
              <a:rPr lang="en-US" sz="1200" noProof="1"/>
              <a:t>④ 点击 r=3.8：曲线变成"乱码"，永不重复——混沌。分岔图上是一片点云。</a:t>
            </a:r>
          </a:p>
          <a:p>
            <a:r>
              <a:rPr lang="en-US" sz="1200" noProof="1"/>
              <a:t>⑤ 点击 r=3.83：奇迹时刻——混沌海洋里突然恢复三点循环！这就是"周期3窗口"。让学生观察分岔图：混沌区中真的有一条"白色竖缝"。</a:t>
            </a:r>
          </a:p>
          <a:p>
            <a:r>
              <a:rPr lang="en-US" sz="1200" noProof="1"/>
              <a:t>⑥ 如果时间允许，让学生拖动 r 滑杆，自己找"从一分为二"的临界瞬间（r=3.0 附近）。</a:t>
            </a:r>
          </a:p>
          <a:p>
            <a:r>
              <a:rPr lang="en-US" sz="1200" noProof="1"/>
              <a:t>【设问】同一个公式，只转动一个旋钮，为什么能从"平静"走到"风暴"？这正是下一节要回答的。</a:t>
            </a:r>
          </a:p>
          <a:p>
            <a:r>
              <a:rPr lang="en-US" sz="1200" noProof="1"/>
              <a:t>【课堂管理提示】先让大家各自在手机上玩 2 分钟再集中讲解，效果最好。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【第三节开场，约30秒】</a:t>
            </a:r>
          </a:p>
          <a:p>
            <a:r>
              <a:rPr lang="en-US" sz="1200" noProof="1"/>
              <a:t>上半节课的小结：非线性是病根，迭代+反馈是发动机，逻辑斯蒂映射是样板。</a:t>
            </a:r>
          </a:p>
          <a:p>
            <a:r>
              <a:rPr lang="en-US" sz="1200" noProof="1"/>
              <a:t>下半节课回答刚才的设问：r 调大时系统到底发生了什么？答案是"分岔"——系统的定性行为在某些临界值上发生突变。</a:t>
            </a:r>
          </a:p>
          <a:p>
            <a:r>
              <a:rPr lang="en-US" sz="1200" noProof="1"/>
              <a:t>更惊人的是，这场"一分为二的连锁反应"藏着混沌科学最美的发现：费根鲍姆常数。</a:t>
            </a:r>
          </a:p>
          <a:p>
            <a:r>
              <a:rPr lang="en-US" sz="1200" noProof="1"/>
              <a:t>【课间提示】此处是两节课之间，可留 5 分钟休息，让学生课前打开模拟器。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【入场券回收，约4分钟】</a:t>
            </a:r>
          </a:p>
          <a:p>
            <a:r>
              <a:rPr lang="en-US" sz="1200" noProof="1"/>
              <a:t>上节课的实验2请大家做了三件事，现在回收数据：</a:t>
            </a:r>
          </a:p>
          <a:p>
            <a:r>
              <a:rPr lang="en-US" sz="1200" noProof="1"/>
              <a:t>① 对比模式两次分离时间：初值差0.001 vs 0.00001，各约几秒分开？（请2-3位同学报数，写在黑板上）</a:t>
            </a:r>
          </a:p>
          <a:p>
            <a:r>
              <a:rPr lang="en-US" sz="1200" noProof="1"/>
              <a:t>② 1961复现的截图：两条天气曲线第几秒开始肉眼可分？</a:t>
            </a:r>
          </a:p>
          <a:p>
            <a:r>
              <a:rPr lang="en-US" sz="1200" noProof="1"/>
              <a:t>③ 选做：拧ρ旋钮的同学，蝴蝶"复活"大约在什么位置？有没有人找到"周期窗口"？</a:t>
            </a:r>
          </a:p>
          <a:p>
            <a:r>
              <a:rPr lang="en-US" sz="1200" noProof="1"/>
              <a:t>点评要点：洛伦茨系统的分离时间比双摆更"准"——因为洛伦茨的λ约0.9（自然时间单位），误差每2.5秒翻10倍，所以差100倍只晚约5秒，和你们双摆实验的结论完全一致。</a:t>
            </a:r>
          </a:p>
          <a:p>
            <a:r>
              <a:rPr lang="en-US" sz="1200" noProof="1"/>
              <a:t>有同学找到周期窗口的话，大力表扬——今天我们会专门讲"混沌中的秩序之窗"。</a:t>
            </a:r>
          </a:p>
          <a:p>
            <a:r>
              <a:rPr lang="en-US" sz="1200" noProof="1"/>
              <a:t>【过渡】你们已经两次亲手验证了"初值敏感性"。今天要问一个更深的问题：这种敏感性是从哪里来的？病根是什么？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【水龙头滴水，约3分钟】</a:t>
            </a:r>
          </a:p>
          <a:p>
            <a:r>
              <a:rPr lang="en-US" sz="1200" noProof="1"/>
              <a:t>下半节从一个可以回家立刻做的实验开始：水龙头滴水。</a:t>
            </a:r>
          </a:p>
          <a:p>
            <a:r>
              <a:rPr lang="en-US" sz="1200" noProof="1"/>
              <a:t>把龙头开一条小缝，让水一滴一滴往下掉。仔细听：</a:t>
            </a:r>
          </a:p>
          <a:p>
            <a:r>
              <a:rPr lang="en-US" sz="1200" noProof="1"/>
              <a:t>流速很慢时——滴……滴……滴……节奏均匀，每滴间隔一样，这是"周期1"；</a:t>
            </a:r>
          </a:p>
          <a:p>
            <a:r>
              <a:rPr lang="en-US" sz="1200" noProof="1"/>
              <a:t>把流速调大一点点——滴答……滴答……变成"一大一小"交替，两滴一组，这是"周期2"；</a:t>
            </a:r>
          </a:p>
          <a:p>
            <a:r>
              <a:rPr lang="en-US" sz="1200" noProof="1"/>
              <a:t>再调大——四滴一组，"滴答滴答"有四种间隔循环，周期4；</a:t>
            </a:r>
          </a:p>
          <a:p>
            <a:r>
              <a:rPr lang="en-US" sz="1200" noProof="1"/>
              <a:t>再调——八滴、十六滴……间隔越来越密；</a:t>
            </a:r>
          </a:p>
          <a:p>
            <a:r>
              <a:rPr lang="en-US" sz="1200" noProof="1"/>
              <a:t>最后——完全听不出节奏，变成乱滴，甚至连成湍急的水线——混沌。</a:t>
            </a:r>
          </a:p>
          <a:p>
            <a:r>
              <a:rPr lang="en-US" sz="1200" noProof="1"/>
              <a:t>【要点】你没换水龙头，没换水压系统，只是把"流速"这一个参数慢慢调大，系统就自发地走过了 1→2→4→8→∞ 的全过程。这和逻辑斯蒂映射里调 r 看到的序列一模一样！</a:t>
            </a:r>
          </a:p>
          <a:p>
            <a:r>
              <a:rPr lang="en-US" sz="1200" noProof="1"/>
              <a:t>【悬念】一个真水龙头和一个数学公式，凭什么行为相同？这不是巧合——答案叫"普适性"，是本讲的高潮。</a:t>
            </a:r>
          </a:p>
          <a:p>
            <a:r>
              <a:rPr lang="en-US" sz="1200" noProof="1"/>
              <a:t>【课后任务提示】实验作业里有这一项：回家试试你家的水龙头，能不能听出"滴答"变"滴滴答答"。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【分岔的定义，约3分钟】</a:t>
            </a:r>
          </a:p>
          <a:p>
            <a:r>
              <a:rPr lang="en-US" sz="1200" noProof="1"/>
              <a:t>现在给现象一个名字。</a:t>
            </a:r>
          </a:p>
          <a:p>
            <a:r>
              <a:rPr lang="en-US" sz="1200" noProof="1"/>
              <a:t>分岔（bifurcation）：当参数缓慢变化时，系统的定性行为在某个临界值上发生突变。注意是"定性"突变——不是数值变了多少，而是行为的类型变了：从稳定变成震荡，从震荡变成混沌。</a:t>
            </a:r>
          </a:p>
          <a:p>
            <a:r>
              <a:rPr lang="en-US" sz="1200" noProof="1"/>
              <a:t>三个术语一次性讲清：</a:t>
            </a:r>
          </a:p>
          <a:p>
            <a:r>
              <a:rPr lang="en-US" sz="1200" noProof="1"/>
              <a:t>不动点：系统停在一个值上不动。r=2.5 时 x 停在 0.6，蛛网图上的磁石交点。</a:t>
            </a:r>
          </a:p>
          <a:p>
            <a:r>
              <a:rPr lang="en-US" sz="1200" noProof="1"/>
              <a:t>周期轨道：系统在有限个值之间循环。周期2是两点跳，周期4是四点跳。像钟摆，像四季。</a:t>
            </a:r>
          </a:p>
          <a:p>
            <a:r>
              <a:rPr lang="en-US" sz="1200" noProof="1"/>
              <a:t>混沌轨道：永不重复、永不自交的游荡，但对初值极端敏感。像第2讲的双摆。</a:t>
            </a:r>
          </a:p>
          <a:p>
            <a:r>
              <a:rPr lang="en-US" sz="1200" noProof="1"/>
              <a:t>【类比】分岔像水的相变：0°C 时水分子没有"逐渐变冷成冰"的中间态——到临界点就突然结冰。系统的行为也有"相变"，参数 r 就是温度。</a:t>
            </a:r>
          </a:p>
          <a:p>
            <a:r>
              <a:rPr lang="en-US" sz="1200" noProof="1"/>
              <a:t>【关键数字】逻辑斯蒂映射的分岔点：r₁=3.0（一分二）、r₂≈3.449（二分四）、r₃≈3.544（四分八）……间隔越来越近，最终在 r∞≈3.570 处积累到混沌。把这些分岔点连起来看，就是下一页的"混沌族谱"。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【分岔图精讲，约4分钟——本讲最重要的一张图】</a:t>
            </a:r>
          </a:p>
          <a:p>
            <a:r>
              <a:rPr lang="en-US" sz="1200" noProof="1"/>
              <a:t>这就是混沌科学的"族谱"——逻辑斯蒂映射分岔图。有人叫它"无花果树"。</a:t>
            </a:r>
          </a:p>
          <a:p>
            <a:r>
              <a:rPr lang="en-US" sz="1200" noProof="1"/>
              <a:t>横轴是火候 r（从 2.5 到 4.0），纵轴是系统长期停驻的值。读法：在某一列 r 上，系统最终落在哪里，就在哪里画点。</a:t>
            </a:r>
          </a:p>
          <a:p>
            <a:r>
              <a:rPr lang="en-US" sz="1200" noProof="1"/>
              <a:t>从左往右读这棵树：</a:t>
            </a:r>
          </a:p>
          <a:p>
            <a:r>
              <a:rPr lang="en-US" sz="1200" noProof="1"/>
              <a:t>r &lt; 3：一条主干——所有初值最后都收敛到同一个值，不动点；</a:t>
            </a:r>
          </a:p>
          <a:p>
            <a:r>
              <a:rPr lang="en-US" sz="1200" noProof="1"/>
              <a:t>r = 3.0：主干劈成两叉——周期2；</a:t>
            </a:r>
          </a:p>
          <a:p>
            <a:r>
              <a:rPr lang="en-US" sz="1200" noProof="1"/>
              <a:t>r ≈ 3.449：每叉再劈——周期4；</a:t>
            </a:r>
          </a:p>
          <a:p>
            <a:r>
              <a:rPr lang="en-US" sz="1200" noProof="1"/>
              <a:t>r ≈ 3.544：再劈——周期8……劈得越来越快；</a:t>
            </a:r>
          </a:p>
          <a:p>
            <a:r>
              <a:rPr lang="en-US" sz="1200" noProof="1"/>
              <a:t>r ≈ 3.57：分叉积累到无穷——进入混沌区，点撒成一片云；</a:t>
            </a:r>
          </a:p>
          <a:p>
            <a:r>
              <a:rPr lang="en-US" sz="1200" noProof="1"/>
              <a:t>但注意看：混沌区不是均匀的黑云——里面有白色的竖缝！最宽的一条在 r ≈ 3.83 附近，那是周期3窗口。</a:t>
            </a:r>
          </a:p>
          <a:p>
            <a:r>
              <a:rPr lang="en-US" sz="1200" noProof="1"/>
              <a:t>【关键美感】这张图远看是树，放大看——每一根枝条里都藏着一棵和整棵树一模一样的小树。自相似！这是第5讲分形的预告。</a:t>
            </a:r>
          </a:p>
          <a:p>
            <a:r>
              <a:rPr lang="en-US" sz="1200" noProof="1"/>
              <a:t>【承上启下】这棵树的外形曲线每条都不一样，但"分叉间隔的缩短比率"却藏着一个永恒不变的数字——费根鲍姆常数。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【周期3窗口，约3分钟】</a:t>
            </a:r>
          </a:p>
          <a:p>
            <a:r>
              <a:rPr lang="en-US" sz="1200" noProof="1"/>
              <a:t>把镜头对准混沌区里那条最宽的"白缝"：r ≈ 3.83 附近。</a:t>
            </a:r>
          </a:p>
          <a:p>
            <a:r>
              <a:rPr lang="en-US" sz="1200" noProof="1"/>
              <a:t>左图是放大后的分岔图：混沌的点云在这里突然收拢成三条清晰的线——系统在三个值之间循环，周期3！</a:t>
            </a:r>
          </a:p>
          <a:p>
            <a:r>
              <a:rPr lang="en-US" sz="1200" noProof="1"/>
              <a:t>右图是这个窗口里的时间序列：高-中-低、高-中-低，干净得像节拍器。</a:t>
            </a:r>
          </a:p>
          <a:p>
            <a:r>
              <a:rPr lang="en-US" sz="1200" noProof="1"/>
              <a:t>【呼应第2讲】还记得1975年李天岩和约克那篇《周期3意味着混沌》吗？当时我们说"周期3出现，则一切周期皆有可能"。现在你们亲眼看到了这个定理的现场版：混沌区里真的藏着周期3，而一旦有周期3，就有任意周期——混沌的海洋里遍布秩序的岛屿。</a:t>
            </a:r>
          </a:p>
          <a:p>
            <a:r>
              <a:rPr lang="en-US" sz="1200" noProof="1"/>
              <a:t>【哲学片刻】这是混沌理论最反直觉的地方之一：混沌不是"秩序的反面"，而是"秩序的邻居"。秩序与混沌不是黑白两色，而是同一张图上的花纹。这句话我们会在第5讲分形、第7讲涌现里反复回味。</a:t>
            </a:r>
          </a:p>
          <a:p>
            <a:r>
              <a:rPr lang="en-US" sz="1200" noProof="1"/>
              <a:t>【实验预告】课后作业的选做项：在模拟器里把分岔图放大到周期3窗口，截一张图——亲手"捕获"一座秩序之岛。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【计算器动手环节，约5分钟】</a:t>
            </a:r>
          </a:p>
          <a:p>
            <a:r>
              <a:rPr lang="en-US" sz="1200" noProof="1"/>
              <a:t>现在轮到你们了。拿出手机计算器（或科学计算器），我们亲手迭代四次。都做 x₀ = 0.5 开头。</a:t>
            </a:r>
          </a:p>
          <a:p>
            <a:r>
              <a:rPr lang="en-US" sz="1200" noProof="1"/>
              <a:t>演示一遍 r=2.5：x₁ = 2.5×0.5×(1−0.5) = 0.625；x₂ = 2.5×0.625×0.375 ≈ 0.586；x₃ ≈ 0.607……越来越接近 0.6——收敛！</a:t>
            </a:r>
          </a:p>
          <a:p>
            <a:r>
              <a:rPr lang="en-US" sz="1200" noProof="1"/>
              <a:t>然后三组各算一个 r：</a:t>
            </a:r>
          </a:p>
          <a:p>
            <a:r>
              <a:rPr lang="en-US" sz="1200" noProof="1"/>
              <a:t>第一组 r=3.1：算 10 次后观察——数字在 0.558 和 0.765 之间两点跳，周期2！</a:t>
            </a:r>
          </a:p>
          <a:p>
            <a:r>
              <a:rPr lang="en-US" sz="1200" noProof="1"/>
              <a:t>第二组 r=3.5：算 20 次后观察——四个值循环，周期4！</a:t>
            </a:r>
          </a:p>
          <a:p>
            <a:r>
              <a:rPr lang="en-US" sz="1200" noProof="1"/>
              <a:t>第三组 r=4.0：算多少次都不重复——和同桌对一下，你们从同一个 0.5 出发，前几次一样，后面各奔东西。</a:t>
            </a:r>
          </a:p>
          <a:p>
            <a:r>
              <a:rPr lang="en-US" sz="1200" noProof="1"/>
              <a:t>【现场提问】三组同学，谁手里的数字"知道"自己下一步去哪？（第一二组知道，第三组不知道——连数字本身都"不知道"。）</a:t>
            </a:r>
          </a:p>
          <a:p>
            <a:r>
              <a:rPr lang="en-US" sz="1200" noProof="1"/>
              <a:t>【关键句】做一遍胜过读十遍：刚才你们的手指，已经在混沌的边界上走过一趟了。同一个公式、同一个起点，只是 r 不同，命运就截然不同。</a:t>
            </a:r>
          </a:p>
          <a:p>
            <a:r>
              <a:rPr lang="en-US" sz="1200" noProof="1"/>
              <a:t>【说明】表格里的"长期行为"一列先留空，算完再填。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【费根鲍姆的故事，约4分钟——本讲科学史高光】</a:t>
            </a:r>
          </a:p>
          <a:p>
            <a:r>
              <a:rPr lang="en-US" sz="1200" noProof="1"/>
              <a:t>1975年，美国洛斯阿拉莫斯国家实验室，年轻的物理学家米切尔·费根鲍姆手里只有一台 HP-65 手持计算器。</a:t>
            </a:r>
          </a:p>
          <a:p>
            <a:r>
              <a:rPr lang="en-US" sz="1200" noProof="1"/>
              <a:t>他注意到：周期加倍的分岔点间隔越来越短——3.0 到 3.449 的距离，和 3.449 到 3.544 的距离，比值似乎是个常数。他用计算器硬算（每算一个点要等好几分钟），得出了这个数字：</a:t>
            </a:r>
          </a:p>
          <a:p>
            <a:r>
              <a:rPr lang="en-US" sz="1200" noProof="1"/>
              <a:t>δ ≈ 4.6692016091……</a:t>
            </a:r>
          </a:p>
          <a:p>
            <a:r>
              <a:rPr lang="en-US" sz="1200" noProof="1"/>
              <a:t>然后他做了一件大胆的事：换一个完全不同的方程——正弦映射 x_{n+1}=r·sin(πx)——再算间隔比率。结果还是 4.669！</a:t>
            </a:r>
          </a:p>
          <a:p>
            <a:r>
              <a:rPr lang="en-US" sz="1200" noProof="1"/>
              <a:t>这意味着：不管系统的具体规则是什么（只要形状类似），通往混沌的"节拍"都一样。这个普适常数 δ，被称为"混沌世界的圆周率"。还有一个描述分岔宽度收缩的常数 α ≈ 2.503。</a:t>
            </a:r>
          </a:p>
          <a:p>
            <a:r>
              <a:rPr lang="en-US" sz="1200" noProof="1"/>
              <a:t>【挫折细节】他的论文1976年被《物理评论快报》退稿——审稿人觉得"没意思"。直到1978年才在《统计物理学杂志》正式发表。伟大的发现也常常要先坐冷板凳。</a:t>
            </a:r>
          </a:p>
          <a:p>
            <a:r>
              <a:rPr lang="en-US" sz="1200" noProof="1"/>
              <a:t>【看图】左边是分岔间距的丈量示意，右边是 δ 的诞生场景还原。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【普适性，约4分钟——本讲思想最高点】</a:t>
            </a:r>
          </a:p>
          <a:p>
            <a:r>
              <a:rPr lang="en-US" sz="1200" noProof="1"/>
              <a:t>普适性（universality）：完全不同的系统，走向混沌的方式讲"同一种语言"。</a:t>
            </a:r>
          </a:p>
          <a:p>
            <a:r>
              <a:rPr lang="en-US" sz="1200" noProof="1"/>
              <a:t>数学公式只是预言。真正震撼的是实验。1981年前后，一批实验物理学家在真实系统里测量了 δ：</a:t>
            </a:r>
          </a:p>
          <a:p>
            <a:r>
              <a:rPr lang="en-US" sz="1200" noProof="1"/>
              <a:t>· 利布查伯（Libchaber）的液氦对流实验：一个小盒子里装液氦，底部加热，对流花纹随温差经历周期加倍——测得 δ ≈ 4.7，和理论值吻合！</a:t>
            </a:r>
          </a:p>
          <a:p>
            <a:r>
              <a:rPr lang="en-US" sz="1200" noProof="1"/>
              <a:t>· 水波、振荡的化学反应、驱动到非线性区的二极管电路、激光器——全都测出了同一个数字附近的结果。</a:t>
            </a:r>
          </a:p>
          <a:p>
            <a:r>
              <a:rPr lang="en-US" sz="1200" noProof="1"/>
              <a:t>一个从"虫口模型"计算器里算出来的数字，竟然出现在液氦、电路和激光里。这说明 δ 不是某个方程的性质，而是"周期加倍这条路"本身的性质。</a:t>
            </a:r>
          </a:p>
          <a:p>
            <a:r>
              <a:rPr lang="en-US" sz="1200" noProof="1"/>
              <a:t>【中国元素】中国科学家在这条主线上有重要贡献：陈式刚院士对费根鲍姆普适函数方程给出了系统的数值与级数解法；郝柏林院士主编的《混沌》丛书把这些工作系统引进中国。中国不是这场革命的旁观者。</a:t>
            </a:r>
          </a:p>
          <a:p>
            <a:r>
              <a:rPr lang="en-US" sz="1200" noProof="1"/>
              <a:t>【升华】为什么普适性伟大？因为它告诉我们：混沌不是"杂乱的同义词"，而是有严格数学结构的秩序。表面上各不相干的系统，深处共享同一套语法。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【哲学驿站，约4分钟】</a:t>
            </a:r>
          </a:p>
          <a:p>
            <a:r>
              <a:rPr lang="en-US" sz="1200" noProof="1"/>
              <a:t>本讲的哲学驿站，谈两种看世界的方法。</a:t>
            </a:r>
          </a:p>
          <a:p>
            <a:r>
              <a:rPr lang="en-US" sz="1200" noProof="1"/>
              <a:t>还原论：把整体拆成部分，研究清楚每个部分，再加起来就理解了整体。这是近代科学三百年的制胜法宝——拆出原子、拆出基因、拆出夸克。</a:t>
            </a:r>
          </a:p>
          <a:p>
            <a:r>
              <a:rPr lang="en-US" sz="1200" noProof="1"/>
              <a:t>整体论：有些性质只属于整体，拆碎了就消失了。比如"湿润"不属于任何一个水分子，只属于大量水分子的聚集；比如意识不属于任何一个神经元。</a:t>
            </a:r>
          </a:p>
          <a:p>
            <a:r>
              <a:rPr lang="en-US" sz="1200" noProof="1"/>
              <a:t>非线性把这两种方法的关系彻底改变了：在线性世界里，整体=部分之和，还原论永远有效；但在非线性世界里，整体行为原则上不能从部分推导出来——你可以把逻辑斯蒂映射的每一项都看得明明白白，却仍然无法预言它混沌时的轨道。</a:t>
            </a:r>
          </a:p>
          <a:p>
            <a:r>
              <a:rPr lang="en-US" sz="1200" noProof="1"/>
              <a:t>【金句】"More is different"（多即不同）——物理学家安德森1972年的名篇标题：量大本身就会产生质变。</a:t>
            </a:r>
          </a:p>
          <a:p>
            <a:r>
              <a:rPr lang="en-US" sz="1200" noProof="1"/>
              <a:t>【预告】这种"整体大于部分之和"的现象叫"涌现"，是第7讲的主角。今天先埋下一颗种子：理解混沌，不是把世界拆得更碎，而是学会在整体的层面上看世界。</a:t>
            </a:r>
          </a:p>
          <a:p>
            <a:r>
              <a:rPr lang="en-US" sz="1200" noProof="1"/>
              <a:t>【互动】请一位同学举一个"拆碎就消失"的性质。（笑声、团队默契、风味……）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8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【社会中的分岔与临界点，约3分钟——注意讲法，避免牵强】</a:t>
            </a:r>
          </a:p>
          <a:p>
            <a:r>
              <a:rPr lang="en-US" sz="1200" noProof="1"/>
              <a:t>分岔的语言可以借来观察社会现象，但请记住：这是方法论的启发，不是严格的数学证明。</a:t>
            </a:r>
          </a:p>
          <a:p>
            <a:r>
              <a:rPr lang="en-US" sz="1200" noProof="1"/>
              <a:t>可以借用的直觉：</a:t>
            </a:r>
          </a:p>
          <a:p>
            <a:r>
              <a:rPr lang="en-US" sz="1200" noProof="1"/>
              <a:t>· 临界点的存在：舆情、市场、流行文化里，确实存在"压死骆驼的最后一根稻草"——系统在临界值附近对微小扰动极度敏感。第2讲的人群尖叫实验就是活例。</a:t>
            </a:r>
          </a:p>
          <a:p>
            <a:r>
              <a:rPr lang="en-US" sz="1200" noProof="1"/>
              <a:t>· 路径依赖：系统经过分岔点后，"选了哪条路"会锁定后续格局——键盘布局 QWERTY、技术标准之争（当年的 VHS 对 Betamax）都是经典例子。</a:t>
            </a:r>
          </a:p>
          <a:p>
            <a:r>
              <a:rPr lang="en-US" sz="1200" noProof="1"/>
              <a:t>· 阈值思维：个人习惯、组织变革也有"分岔点"——量变积累到某个阈值，行为模式突然切换。</a:t>
            </a:r>
          </a:p>
          <a:p>
            <a:r>
              <a:rPr lang="en-US" sz="1200" noProof="1"/>
              <a:t>但必须画一条红线（框架编写者特别提醒）：</a:t>
            </a:r>
          </a:p>
          <a:p>
            <a:r>
              <a:rPr lang="en-US" sz="1200" noProof="1"/>
              <a:t>社会系统里有人的主观能动性、有历史偶然、有价值观，不能把一个数学映射直接套上去说"所以历史必然如此"。那是伪科学。混沌理论给社会科学的礼物是"思维方式的解放"，不是"预言的水晶球"。</a:t>
            </a:r>
          </a:p>
          <a:p>
            <a:r>
              <a:rPr lang="en-US" sz="1200" noProof="1"/>
              <a:t>【一句话收尾】学得越深，越要懂得边界在哪里——这本身就是科学素养。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29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【概念纠偏第一条，约3分钟】</a:t>
            </a:r>
          </a:p>
          <a:p>
            <a:r>
              <a:rPr lang="en-US" sz="1200" noProof="1"/>
              <a:t>每讲拆两个流行误解。第一条：学了非线性，线性科学是不是就过时了？</a:t>
            </a:r>
          </a:p>
          <a:p>
            <a:r>
              <a:rPr lang="en-US" sz="1200" noProof="1"/>
              <a:t>完全不是。郝柏林院士当年反复提醒：不要借"混沌热"贬低线性科学。</a:t>
            </a:r>
          </a:p>
          <a:p>
            <a:r>
              <a:rPr lang="en-US" sz="1200" noProof="1"/>
              <a:t>正确关系是"递进"，不是"对立"：</a:t>
            </a:r>
          </a:p>
          <a:p>
            <a:r>
              <a:rPr lang="en-US" sz="1200" noProof="1"/>
              <a:t>线性是科学的 ABC——微积分、线性代数、傅里叶分析，是每一个理工科学生（也是医生、经济师）赖以生存的工具箱；你坐的楼、开的药、用的手机，全是线性工程的杰作。</a:t>
            </a:r>
          </a:p>
          <a:p>
            <a:r>
              <a:rPr lang="en-US" sz="1200" noProof="1"/>
              <a:t>非线性是科学的前沿——它回答线性回答不了的问题：湍流、生命、心智、气候。</a:t>
            </a:r>
          </a:p>
          <a:p>
            <a:r>
              <a:rPr lang="en-US" sz="1200" noProof="1"/>
              <a:t>而且二者是战友：研究非线性系统，最常用的手段恰恰是"在平衡点附近做线性近似"——先用线性看清局部，再拼接全局。没有线性，非线性寸步难行。</a:t>
            </a:r>
          </a:p>
          <a:p>
            <a:r>
              <a:rPr lang="en-US" sz="1200" noProof="1"/>
              <a:t>【类比】字母表不会因为文学伟大而过时；同样，线性科学不会因为混沌深刻而过时。</a:t>
            </a:r>
          </a:p>
          <a:p>
            <a:r>
              <a:rPr lang="en-US" sz="1200" noProof="1"/>
              <a:t>【记忆点】线性是地基，非线性是高楼——拆地基的高楼不存在。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【快闪回顾，约2分钟】</a:t>
            </a:r>
          </a:p>
          <a:p>
            <a:r>
              <a:rPr lang="en-US" sz="1200" noProof="1"/>
              <a:t>提问式回顾第2讲：</a:t>
            </a:r>
          </a:p>
          <a:p>
            <a:r>
              <a:rPr lang="en-US" sz="1200" noProof="1"/>
              <a:t>① 1961年洛伦茨"偷懒"抄的数字差了多少？（0.506 vs 0.506127，约万分之一）</a:t>
            </a:r>
          </a:p>
          <a:p>
            <a:r>
              <a:rPr lang="en-US" sz="1200" noProof="1"/>
              <a:t>② 蝴蝶效应的标题是谁起的？（会议组织者梅里利斯代拟，1972年AAAS）</a:t>
            </a:r>
          </a:p>
          <a:p>
            <a:r>
              <a:rPr lang="en-US" sz="1200" noProof="1"/>
              <a:t>③ λ&gt;0 意味着什么？（相邻轨迹指数分离——混沌）</a:t>
            </a:r>
          </a:p>
          <a:p>
            <a:r>
              <a:rPr lang="en-US" sz="1200" noProof="1"/>
              <a:t>④ 天气预报的理论上限大约多久？（两周；混沌限制天气细节，不限制气候统计）</a:t>
            </a:r>
          </a:p>
          <a:p>
            <a:r>
              <a:rPr lang="en-US" sz="1200" noProof="1"/>
              <a:t>⑤ 三个纠偏还记得吗？（≠凡事有联系；≠宿命论；≠随机）</a:t>
            </a:r>
          </a:p>
          <a:p>
            <a:r>
              <a:rPr lang="en-US" sz="1200" noProof="1"/>
              <a:t>收束：前两讲都在讲"混沌是什么样"，今天开始讲"混沌从哪里来"。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0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【概念纠偏第二条，约3分钟】</a:t>
            </a:r>
          </a:p>
          <a:p>
            <a:r>
              <a:rPr lang="en-US" sz="1200" noProof="1"/>
              <a:t>第二条误解：既然混沌不可预测，是不是一切都不可知、科学没用了？</a:t>
            </a:r>
          </a:p>
          <a:p>
            <a:r>
              <a:rPr lang="en-US" sz="1200" noProof="1"/>
              <a:t>恰恰相反。混沌轨道内部有极深的结构：</a:t>
            </a:r>
          </a:p>
          <a:p>
            <a:r>
              <a:rPr lang="en-US" sz="1200" noProof="1"/>
              <a:t>第一，混沌里埋着无穷多条不稳定的周期轨道——就像乱石滩下埋着整齐的骨架。80年代科学家发展出"周期轨道理论"，可以用这些骨架重建混沌的统计性质。</a:t>
            </a:r>
          </a:p>
          <a:p>
            <a:r>
              <a:rPr lang="en-US" sz="1200" noProof="1"/>
              <a:t>第二，混沌可以被"符号化"：把轨道按左右分段编码成 0/1 序列，混沌动力学就变成了可精确分析的符号动力学——乱中有严格的语法。</a:t>
            </a:r>
          </a:p>
          <a:p>
            <a:r>
              <a:rPr lang="en-US" sz="1200" noProof="1"/>
              <a:t>第三，周期窗口给了我们"秩序地图"：混沌区里哪里有岛、岛有多大，是确定的。</a:t>
            </a:r>
          </a:p>
          <a:p>
            <a:r>
              <a:rPr lang="en-US" sz="1200" noProof="1"/>
              <a:t>更重要的实践意义：混沌系统短期可预测、长期不可预测，但"可预测多久"本身是可以算的（李雅普诺夫时间，第2讲见过）。天气预报就是在这个边界内尽力而为。</a:t>
            </a:r>
          </a:p>
          <a:p>
            <a:r>
              <a:rPr lang="en-US" sz="1200" noProof="1"/>
              <a:t>【升华】不可预测 ≠ 不可理解。人类对混沌的理解深度，远超对很多"可预测"系统的理解。混沌理论恰恰是科学能力的证明，而不是科学的失败。</a:t>
            </a:r>
          </a:p>
          <a:p>
            <a:r>
              <a:rPr lang="en-US" sz="1200" noProof="1"/>
              <a:t>【承上】两条纠偏合起来：线性没过时，混沌不是玄学——它是一门严格的、美丽的、年轻的科学。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【本讲时间线，约2分钟】</a:t>
            </a:r>
          </a:p>
          <a:p>
            <a:r>
              <a:rPr lang="en-US" sz="1200" noProof="1"/>
              <a:t>把今天的故事放回历史长河，五个坐标：</a:t>
            </a:r>
          </a:p>
          <a:p>
            <a:r>
              <a:rPr lang="en-US" sz="1200" noProof="1"/>
              <a:t>1798 马尔萨斯《人口论》——线性外推的巅峰与盲点；</a:t>
            </a:r>
          </a:p>
          <a:p>
            <a:r>
              <a:rPr lang="en-US" sz="1200" noProof="1"/>
              <a:t>1975 费根鲍姆发现 δ ——普适常数诞生；</a:t>
            </a:r>
          </a:p>
          <a:p>
            <a:r>
              <a:rPr lang="en-US" sz="1200" noProof="1"/>
              <a:t>1975 李-约克《周期3意味着混沌》——"混沌"一词诞生（第2讲主角）；</a:t>
            </a:r>
          </a:p>
          <a:p>
            <a:r>
              <a:rPr lang="en-US" sz="1200" noProof="1"/>
              <a:t>1976 罗伯特·梅《自然》论文——简单模型的复杂行为震惊学界；</a:t>
            </a:r>
          </a:p>
          <a:p>
            <a:r>
              <a:rPr lang="en-US" sz="1200" noProof="1"/>
              <a:t>1981 利布查伯等实验验证——δ 从计算器走进液氦、电路、激光。</a:t>
            </a:r>
          </a:p>
          <a:p>
            <a:r>
              <a:rPr lang="en-US" sz="1200" noProof="1"/>
              <a:t>注意1975-1976这个神奇的窗口：两年之内，混沌从数学奇观变成了一门科学。而它的伏笔，埋了整整177年——从马尔萨斯那条错误的直线开始。</a:t>
            </a:r>
          </a:p>
          <a:p>
            <a:r>
              <a:rPr lang="en-US" sz="1200" noProof="1"/>
              <a:t>【一句话】科学史很少这样紧凑：概念、常数、实验验证，几乎同时到位。这说明——时代在等这门科学出生。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【三讲串联，约2分钟】</a:t>
            </a:r>
          </a:p>
          <a:p>
            <a:r>
              <a:rPr lang="en-US" sz="1200" noProof="1"/>
              <a:t>课程走了三讲，现在把三张地图拼起来：</a:t>
            </a:r>
          </a:p>
          <a:p>
            <a:r>
              <a:rPr lang="en-US" sz="1200" noProof="1"/>
              <a:t>第1讲《钟表宇宙》——立问题：牛顿的宇宙像一台钟表，只要知道现在就能算尽未来。拉普拉斯妖是这个信念的化身。</a:t>
            </a:r>
          </a:p>
          <a:p>
            <a:r>
              <a:rPr lang="en-US" sz="1200" noProof="1"/>
              <a:t>第2讲《洛伦茨的蝴蝶》——看现象：蝴蝶效应、双摆、尖叫实验——确定性系统可以表现得像随机，长期预言注定失败。</a:t>
            </a:r>
          </a:p>
          <a:p>
            <a:r>
              <a:rPr lang="en-US" sz="1200" noProof="1"/>
              <a:t>第3讲《非线性》——找病根：病根不在外部噪声，而在系统内部的结构：非线性 + 迭代反馈。逻辑斯蒂映射是这门科学的"果蝇"。</a:t>
            </a:r>
          </a:p>
          <a:p>
            <a:r>
              <a:rPr lang="en-US" sz="1200" noProof="1"/>
              <a:t>三讲合起来是一个完整的论证：钟表宇宙的信念（第1讲）→ 被蝴蝶效应击穿（第2讲）→ 病根是非线性（第3讲）。</a:t>
            </a:r>
          </a:p>
          <a:p>
            <a:r>
              <a:rPr lang="en-US" sz="1200" noProof="1"/>
              <a:t>【展望】但故事只讲了一半：混沌轨道到底长什么样？它有没有"形状"？下一讲我们进入一个全新的空间——相空间，去看混沌的真身：奇怪吸引子。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【五句话小结，约3分钟——带学生一起复述】</a:t>
            </a:r>
          </a:p>
          <a:p>
            <a:r>
              <a:rPr lang="en-US" sz="1200" noProof="1"/>
              <a:t>今天全部内容，压缩成五句话。我念一句，你们心里跟一句：</a:t>
            </a:r>
          </a:p>
          <a:p>
            <a:r>
              <a:rPr lang="en-US" sz="1200" noProof="1"/>
              <a:t>① 非线性是病根：整体不等于部分之和，"度"本身就是变量——马尔萨斯的直线错在这里。</a:t>
            </a:r>
          </a:p>
          <a:p>
            <a:r>
              <a:rPr lang="en-US" sz="1200" noProof="1"/>
              <a:t>② 迭代 + 反馈是发动机：输出接回输入，负反馈一旦带滞后，稳定就变成震荡。</a:t>
            </a:r>
          </a:p>
          <a:p>
            <a:r>
              <a:rPr lang="en-US" sz="1200" noProof="1"/>
              <a:t>③ 分岔图是族谱：r 从 0 调到 4，系统走过 1→2→4→8→混沌，混沌中还有周期窗口。</a:t>
            </a:r>
          </a:p>
          <a:p>
            <a:r>
              <a:rPr lang="en-US" sz="1200" noProof="1"/>
              <a:t>④ δ ≈ 4.669 是普适常数：不同系统讲同一种语言，液氦和激光都认这个数字。</a:t>
            </a:r>
          </a:p>
          <a:p>
            <a:r>
              <a:rPr lang="en-US" sz="1200" noProof="1"/>
              <a:t>⑤ 线性科学没有过时：它是地基，非线性是高楼——混沌是有结构的秩序，不是玄学。</a:t>
            </a:r>
          </a:p>
          <a:p>
            <a:r>
              <a:rPr lang="en-US" sz="1200" noProof="1"/>
              <a:t>【齐读检验】随机点一位同学：用一句话解释"为什么水龙头会从滴答变成乱滴"。（反馈+滞后+参数越过临界值=分岔连锁）</a:t>
            </a:r>
          </a:p>
          <a:p>
            <a:r>
              <a:rPr lang="en-US" sz="1200" noProof="1"/>
              <a:t>五句话记住了，这节课就装进口袋了。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【实验3布置，约2分钟】</a:t>
            </a:r>
          </a:p>
          <a:p>
            <a:r>
              <a:rPr lang="en-US" sz="1200" noProof="1"/>
              <a:t>本周实验，继续零门槛：一个 html 文件，手机浏览器就能跑。</a:t>
            </a:r>
          </a:p>
          <a:p>
            <a:r>
              <a:rPr lang="en-US" sz="1200" noProof="1"/>
              <a:t>必做部分（计入形成性评价）：</a:t>
            </a:r>
          </a:p>
          <a:p>
            <a:r>
              <a:rPr lang="en-US" sz="1200" noProof="1"/>
              <a:t>打开"逻辑斯蒂分岔模拟器_课堂版.html"，依次点击五个预设 r 值：2.5、3.1、3.5、3.8、3.83。</a:t>
            </a:r>
          </a:p>
          <a:p>
            <a:r>
              <a:rPr lang="en-US" sz="1200" noProof="1"/>
              <a:t>每个值观察时间序列和分岔图游标，各写一句话描述你看到了什么（五句话即可，不要超过五句）。</a:t>
            </a:r>
          </a:p>
          <a:p>
            <a:r>
              <a:rPr lang="en-US" sz="1200" noProof="1"/>
              <a:t>参考句式："r=2.5 时，曲线……，说明系统处于……状态。"</a:t>
            </a:r>
          </a:p>
          <a:p>
            <a:r>
              <a:rPr lang="en-US" sz="1200" noProof="1"/>
              <a:t>选做部分（加分项）：</a:t>
            </a:r>
          </a:p>
          <a:p>
            <a:r>
              <a:rPr lang="en-US" sz="1200" noProof="1"/>
              <a:t>任务A：在分岔图上找到周期3窗口（r≈3.83 附近的白缝），用放大功能截图，提交"秩序之岛"的照片。</a:t>
            </a:r>
          </a:p>
          <a:p>
            <a:r>
              <a:rPr lang="en-US" sz="1200" noProof="1"/>
              <a:t>任务B：回家做水龙头实验——把龙头开成滴流，慢慢调大，听节奏从"滴…滴…"变成"滴答…滴答…"。手机录 10 秒音频，标注你听到的周期变化。</a:t>
            </a:r>
          </a:p>
          <a:p>
            <a:r>
              <a:rPr lang="en-US" sz="1200" noProof="1"/>
              <a:t>提交时间：下次课前，课程平台提交。</a:t>
            </a:r>
          </a:p>
          <a:p>
            <a:r>
              <a:rPr lang="en-US" sz="1200" noProof="1"/>
              <a:t>【答疑】模拟器打不开怎么办？（用电脑 Chrome/Edge；手机用系统浏览器，不要用微信内置浏览器。）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5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【作业与阅读，约2分钟】</a:t>
            </a:r>
          </a:p>
          <a:p>
            <a:r>
              <a:rPr lang="en-US" sz="1200" noProof="1"/>
              <a:t>跨学科项目3（必做，300字，计入形成性评价）：</a:t>
            </a:r>
          </a:p>
          <a:p>
            <a:r>
              <a:rPr lang="en-US" sz="1200" noProof="1"/>
              <a:t>在你自己的专业里，找一个"反馈机制"。写清楚三件事：</a:t>
            </a:r>
          </a:p>
          <a:p>
            <a:r>
              <a:rPr lang="en-US" sz="1200" noProof="1"/>
              <a:t>它是正反馈还是负反馈？有没有时间滞后？有没有可能产生非线性震荡？</a:t>
            </a:r>
          </a:p>
          <a:p>
            <a:r>
              <a:rPr lang="en-US" sz="1200" noProof="1"/>
              <a:t>举例启发：生物/医学同学可以写血糖调节、种群密度制约；经管同学可以写价格-产量蛛网、信贷周期；教育同学可以写"成绩-信心-投入"循环；计算机同学可以写网络拥塞控制、推荐系统的信息茧房。</a:t>
            </a:r>
          </a:p>
          <a:p>
            <a:r>
              <a:rPr lang="en-US" sz="1200" noProof="1"/>
              <a:t>评价标准三句话：找准机制、判对类型、讲清滞后。</a:t>
            </a:r>
          </a:p>
          <a:p>
            <a:r>
              <a:rPr lang="en-US" sz="1200" noProof="1"/>
              <a:t>延伸阅读：</a:t>
            </a:r>
          </a:p>
          <a:p>
            <a:r>
              <a:rPr lang="en-US" sz="1200" noProof="1"/>
              <a:t>必读——梅 1976 年《自然》论文导读（讲义版，已发课程群）；郝柏林《混沌》丛书相关章节前两讲。</a:t>
            </a:r>
          </a:p>
          <a:p>
            <a:r>
              <a:rPr lang="en-US" sz="1200" noProof="1"/>
              <a:t>选读——格莱克《混沌：开创新科学》费根鲍姆章节（写得像侦探小说）。</a:t>
            </a:r>
          </a:p>
          <a:p>
            <a:r>
              <a:rPr lang="en-US" sz="1200" noProof="1"/>
              <a:t>深潜（推荐给数学/物理/计算机同学）——Strogatz《非线性动力学与混沌》第10章，逻辑斯蒂映射的严格分析。</a:t>
            </a:r>
          </a:p>
          <a:p>
            <a:r>
              <a:rPr lang="en-US" sz="1200" noProof="1"/>
              <a:t>【提醒】作业不是交差，是为你的专业装上一副"非线性眼镜"。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36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【结束页，约1分钟】</a:t>
            </a:r>
          </a:p>
          <a:p>
            <a:r>
              <a:rPr lang="en-US" sz="1200" noProof="1"/>
              <a:t>今天我们从马尔萨斯的一条错直线出发，走到了费根鲍姆的普适常数。</a:t>
            </a:r>
          </a:p>
          <a:p>
            <a:r>
              <a:rPr lang="en-US" sz="1200" noProof="1"/>
              <a:t>最后送大家一句话：简单的规则不简单——一个初中水平的公式，装下了稳定、震荡、混沌与秩序的整部史诗。</a:t>
            </a:r>
          </a:p>
          <a:p>
            <a:r>
              <a:rPr lang="en-US" sz="1200" noProof="1"/>
              <a:t>下一讲预告：《奇怪吸引子——相空间里的怪兽》。我们会换一个"舞台"看混沌：不再盯着时间序列，而是进入相空间，看混沌轨道画出的那只蝴蝶——洛伦茨吸引子。你会发现：混沌不是没有形状，它的形状美得惊人。</a:t>
            </a:r>
          </a:p>
          <a:p>
            <a:r>
              <a:rPr lang="en-US" sz="1200" noProof="1"/>
              <a:t>入场券：实验 3 的模拟器观察记录。带着你的五句话来。</a:t>
            </a:r>
          </a:p>
          <a:p>
            <a:r>
              <a:rPr lang="en-US" sz="1200" noProof="1"/>
              <a:t>下课。下次见。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【本讲地图，约1分钟】</a:t>
            </a:r>
          </a:p>
          <a:p>
            <a:r>
              <a:rPr lang="en-US" sz="1200" noProof="1"/>
              <a:t>今天分四站：</a:t>
            </a:r>
          </a:p>
          <a:p>
            <a:r>
              <a:rPr lang="en-US" sz="1200" noProof="1"/>
              <a:t>第一站看两个"失灵"的预言——马尔萨斯的人口爆炸为什么没有发生，猪肉价格为什么来回震荡；</a:t>
            </a:r>
          </a:p>
          <a:p>
            <a:r>
              <a:rPr lang="en-US" sz="1200" noProof="1"/>
              <a:t>第二站认识"非线性"——它和我们熟悉的线性思维有什么不同；</a:t>
            </a:r>
          </a:p>
          <a:p>
            <a:r>
              <a:rPr lang="en-US" sz="1200" noProof="1"/>
              <a:t>第三站看迭代的威力——一个初中公式如何长出混沌，课堂上有计算器动手环节；</a:t>
            </a:r>
          </a:p>
          <a:p>
            <a:r>
              <a:rPr lang="en-US" sz="1200" noProof="1"/>
              <a:t>第四站看分岔图和费根鲍姆常数——混沌的"族谱"和它的"圆周率"。</a:t>
            </a:r>
          </a:p>
          <a:p>
            <a:r>
              <a:rPr lang="en-US" sz="1200" noProof="1"/>
              <a:t>中间照样有模拟器演示：逻辑斯蒂分岔模拟器，今天大家可以亲手"种"出那棵无花果树。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【马尔萨斯故事，约4分钟】</a:t>
            </a:r>
          </a:p>
          <a:p>
            <a:r>
              <a:rPr lang="en-US" sz="1200" noProof="1"/>
              <a:t>1798年，英国牧师托马斯·马尔萨斯匿名发表《人口论》，提出了一个冷酷的算术：</a:t>
            </a:r>
          </a:p>
          <a:p>
            <a:r>
              <a:rPr lang="en-US" sz="1200" noProof="1"/>
              <a:t>人口按几何级数增长——1、2、4、8、16……每25年翻一倍；</a:t>
            </a:r>
          </a:p>
          <a:p>
            <a:r>
              <a:rPr lang="en-US" sz="1200" noProof="1"/>
              <a:t>粮食按算术级数增长——1、2、3、4、5……每年只加一个固定量。</a:t>
            </a:r>
          </a:p>
          <a:p>
            <a:r>
              <a:rPr lang="en-US" sz="1200" noProof="1"/>
              <a:t>结论：人口必然超过粮食，饥荒、瘟疫、战争是不可避免的"自然调节"。这个预言影响了达尔文（自然选择的灵感来源之一），也困扰了人类两百年。</a:t>
            </a:r>
          </a:p>
          <a:p>
            <a:r>
              <a:rPr lang="en-US" sz="1200" noProof="1"/>
              <a:t>但历史事实是：工业革命后的人口增长并没有指数爆炸到底——发达国家的人口增长自己慢了下来。马尔萨斯错了。</a:t>
            </a:r>
          </a:p>
          <a:p>
            <a:r>
              <a:rPr lang="en-US" sz="1200" noProof="1"/>
              <a:t>【互动提问】他错在哪里？是算术错了吗？（算术没错——错在假设：增长方式本身不是固定的。人口不是被动地被粮食"收割"，而是会自我调整：资源紧张时生育率下降。这就是"反馈"。）</a:t>
            </a:r>
          </a:p>
          <a:p>
            <a:r>
              <a:rPr lang="en-US" sz="1200" noProof="1"/>
              <a:t>【点题】马尔萨斯的模型是"线性外推"：今天涨多少，明天还涨多少，永远涨下去。真实世界不是线性外推——真实世界有反馈。这就是我们今天的关键词。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【S型曲线，约3分钟】</a:t>
            </a:r>
          </a:p>
          <a:p>
            <a:r>
              <a:rPr lang="en-US" sz="1200" noProof="1"/>
              <a:t>看图：红色虚线是马尔萨斯的指数爆炸——永远加速，没有天花板；绿色实线是真实世界的S型曲线（逻辑斯蒂曲线）——开始加速，过了中点自动减速，最后停在环境容纳量K附近。</a:t>
            </a:r>
          </a:p>
          <a:p>
            <a:r>
              <a:rPr lang="en-US" sz="1200" noProof="1"/>
              <a:t>为什么真实增长自带刹车？因为资源和空间有限：个体多了，人均食物少了，生育率下降、死亡率上升——增长的结果反过来抑制增长本身。这就是负反馈。</a:t>
            </a:r>
          </a:p>
          <a:p>
            <a:r>
              <a:rPr lang="en-US" sz="1200" noProof="1"/>
              <a:t>这条S曲线无处不在：细菌在培养皿里的增长、新产品在市场中的扩散（手机普及）、传染病的传播曲线、甚至你们背单词的数量增长——先快后慢，逼近上限。</a:t>
            </a:r>
          </a:p>
          <a:p>
            <a:r>
              <a:rPr lang="en-US" sz="1200" noProof="1"/>
              <a:t>【关键句】S型曲线是非线性的第一个化身：增长率不是常数，而是"越接近上限越小"。马尔萨斯用线性外推看世界，世界却用反馈运转。</a:t>
            </a:r>
          </a:p>
          <a:p>
            <a:r>
              <a:rPr lang="en-US" sz="1200" noProof="1"/>
              <a:t>【承上启下】但故事没完——同样是这个"带刹车"的模型，只要把"反应强度"调大一点，就会从温柔的S曲线变成剧烈的震荡。猪肉的故事来了。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【猪肉震荡，约3分钟】</a:t>
            </a:r>
          </a:p>
          <a:p>
            <a:r>
              <a:rPr lang="en-US" sz="1200" noProof="1"/>
              <a:t>郝柏林院士常讲一个中国的例子：1970年代末，国家调整农产品收购政策，猪肉价格开始明显波动。</a:t>
            </a:r>
          </a:p>
          <a:p>
            <a:r>
              <a:rPr lang="en-US" sz="1200" noProof="1"/>
              <a:t>机制是一个"滞后的反馈"：</a:t>
            </a:r>
          </a:p>
          <a:p>
            <a:r>
              <a:rPr lang="en-US" sz="1200" noProof="1"/>
              <a:t>① 今年猪价高 → 养殖户多养 → ② 明年猪多价跌 → 养殖户少养 → ③ 后年猪少价涨 → 又回到①。</a:t>
            </a:r>
          </a:p>
          <a:p>
            <a:r>
              <a:rPr lang="en-US" sz="1200" noProof="1"/>
              <a:t>价格就在"高—低—高—低"之间来回震荡——这就是"周期2"。</a:t>
            </a:r>
          </a:p>
          <a:p>
            <a:r>
              <a:rPr lang="en-US" sz="1200" noProof="1"/>
              <a:t>关键在"滞后"：养殖户根据今年的价格决定明年的产量，决策和结果之间隔了一个生产周期。反馈加上滞后，就会产生震荡——你们洗澡调水温时遇到过：水烫了拧冷、冷了拧热，来回摆动，直到手稳下来。</a:t>
            </a:r>
          </a:p>
          <a:p>
            <a:r>
              <a:rPr lang="en-US" sz="1200" noProof="1"/>
              <a:t>【点题】猪肉震荡、洗澡水温、高速公路拥堵（下页讲）——它们背后是同一条数学：带滞后的反馈。而这条数学的极致形态，就是混沌。</a:t>
            </a:r>
          </a:p>
          <a:p>
            <a:r>
              <a:rPr lang="en-US" sz="1200" noProof="1"/>
              <a:t>【衔接】这个"高一年低一年"的周期2，待会儿会在分岔图上再次出现——它是混沌族谱的第一根分叉。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【第一节开场，约30秒】</a:t>
            </a:r>
          </a:p>
          <a:p>
            <a:r>
              <a:rPr lang="en-US" sz="1200" noProof="1"/>
              <a:t>两个"失灵"的故事看完了：马尔萨斯失灵、猪肉价格震荡。它们共同的根源是一个思维方式的差异：线性 vs 非线性。</a:t>
            </a:r>
          </a:p>
          <a:p>
            <a:r>
              <a:rPr lang="en-US" sz="1200" noProof="1"/>
              <a:t>这一节我们用十分钟把这对概念彻底讲清楚——它是今天全部内容的地基。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【线性是什么，约3分钟】</a:t>
            </a:r>
          </a:p>
          <a:p>
            <a:r>
              <a:rPr lang="en-US" sz="1200" noProof="1"/>
              <a:t>先给"线性"一个公平的待遇。线性关系满足两个性质：</a:t>
            </a:r>
          </a:p>
          <a:p>
            <a:r>
              <a:rPr lang="en-US" sz="1200" noProof="1"/>
              <a:t>第一，可加性（叠加原理）：两份输入的效果 = 各自效果相加。一份力产生一份加速度，两份力就是两份加速度。</a:t>
            </a:r>
          </a:p>
          <a:p>
            <a:r>
              <a:rPr lang="en-US" sz="1200" noProof="1"/>
              <a:t>第二，比例性：输入翻一倍，输出也翻一倍。"水涨船高，人人有份"。</a:t>
            </a:r>
          </a:p>
          <a:p>
            <a:r>
              <a:rPr lang="en-US" sz="1200" noProof="1"/>
              <a:t>例子到处都是：欧姆定律 U=IR，电压加倍电流加倍；弹簧的胡克定律，拉力加倍伸长加倍；你打一份工挣一份钱，打两份工挣两份钱。</a:t>
            </a:r>
          </a:p>
          <a:p>
            <a:r>
              <a:rPr lang="en-US" sz="1200" noProof="1"/>
              <a:t>【关键句】线性系统的整体 = 部分之和。你可以把问题拆开，分别解决，再拼回去——这就是三百年来科学无往不利的"还原论"方法论。牛顿力学、麦克斯韦方程、工程学的整个地基，都是线性的。</a:t>
            </a:r>
          </a:p>
          <a:p>
            <a:r>
              <a:rPr lang="en-US" sz="1200" noProof="1"/>
              <a:t>【转折】但是——大自然给我们的考题，大部分不是线性的。</a:t>
            </a:r>
          </a:p>
          <a:p>
            <a:r>
              <a:rPr lang="en-US" sz="1200" noProof="1"/>
              <a:t/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_1.png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_1.png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_1.png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_1.png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_1.png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_1.png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_1.png"/><Relationship Id="rId3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_1.png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img"/>
          <p:cNvPicPr/>
          <p:nvPr/>
        </p:nvPicPr>
        <p:blipFill>
          <a:blip r:embed="rId2">
            <a:alphaModFix amt="85000"/>
          </a:blip>
          <a:srcRect l="1852" r="1852"/>
          <a:stretch>
            <a:fillRect/>
          </a:stretch>
        </p:blipFill>
        <p:spPr>
          <a:xfrm>
            <a:off x="5588000" y="0"/>
            <a:ext cx="6604000" cy="6858000"/>
          </a:xfrm>
          <a:prstGeom prst="rect">
            <a:avLst/>
          </a:prstGeom>
          <a:ln>
            <a:noFill/>
          </a:ln>
        </p:spPr>
      </p:pic>
      <p:sp>
        <p:nvSpPr>
          <p:cNvPr id="3" name="fade"/>
          <p:cNvSpPr/>
          <p:nvPr/>
        </p:nvSpPr>
        <p:spPr>
          <a:xfrm>
            <a:off x="0" y="0"/>
            <a:ext cx="7874000" cy="6858000"/>
          </a:xfrm>
          <a:prstGeom prst="rect">
            <a:avLst/>
          </a:prstGeom>
          <a:gradFill rotWithShape="1">
            <a:gsLst>
              <a:gs pos="0">
                <a:srgbClr val="16302B"/>
              </a:gs>
              <a:gs pos="75000">
                <a:srgbClr val="16302B">
                  <a:alpha val="90196"/>
                </a:srgbClr>
              </a:gs>
              <a:gs pos="100000">
                <a:srgbClr val="16302B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4" name="kicker"/>
          <p:cNvSpPr txBox="1"/>
          <p:nvPr/>
        </p:nvSpPr>
        <p:spPr>
          <a:xfrm>
            <a:off x="812800" y="1219200"/>
            <a:ext cx="6096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岭南师范学院 · 全校通识课</a:t>
            </a:r>
            <a:endParaRPr lang="en-US" sz="1200" noProof="1"/>
          </a:p>
        </p:txBody>
      </p:sp>
      <p:sp>
        <p:nvSpPr>
          <p:cNvPr id="5" name="main-title"/>
          <p:cNvSpPr txBox="1"/>
          <p:nvPr/>
        </p:nvSpPr>
        <p:spPr>
          <a:xfrm>
            <a:off x="812800" y="1625600"/>
            <a:ext cx="7112000" cy="139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5000"/>
              </a:lnSpc>
            </a:pPr>
            <a:r>
              <a:rPr lang="en-US" sz="4600" noProof="1" b="1">
                <a:solidFill>
                  <a:srgbClr val="FAF8F4"/>
                </a:solidFill>
                <a:latin typeface="思源宋体"/>
                <a:ea typeface="思源宋体"/>
              </a:rPr>
              <a:t>混沌理论与蝴蝶效应</a:t>
            </a:r>
            <a:endParaRPr lang="en-US" sz="1600" noProof="1"/>
          </a:p>
        </p:txBody>
      </p:sp>
      <p:sp>
        <p:nvSpPr>
          <p:cNvPr id="6" name="sub-title"/>
          <p:cNvSpPr txBox="1"/>
          <p:nvPr/>
        </p:nvSpPr>
        <p:spPr>
          <a:xfrm>
            <a:off x="812800" y="3124200"/>
            <a:ext cx="711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800" noProof="1">
                <a:solidFill>
                  <a:srgbClr val="7FD1C0"/>
                </a:solidFill>
                <a:latin typeface="思源宋体"/>
                <a:ea typeface="思源宋体"/>
              </a:rPr>
              <a:t>第 3 讲　非线性 · 简单的规则，复杂的世界</a:t>
            </a:r>
            <a:endParaRPr lang="en-US" sz="1600" noProof="1"/>
          </a:p>
        </p:txBody>
      </p:sp>
      <p:sp>
        <p:nvSpPr>
          <p:cNvPr id="7" name="bar"/>
          <p:cNvSpPr/>
          <p:nvPr/>
        </p:nvSpPr>
        <p:spPr>
          <a:xfrm>
            <a:off x="825500" y="3708400"/>
            <a:ext cx="762000" cy="38100"/>
          </a:xfrm>
          <a:prstGeom prst="rect">
            <a:avLst/>
          </a:prstGeom>
          <a:solidFill>
            <a:srgbClr val="D9A62E"/>
          </a:solidFill>
          <a:ln>
            <a:noFill/>
          </a:ln>
        </p:spPr>
      </p:sp>
      <p:sp>
        <p:nvSpPr>
          <p:cNvPr id="8" name="meta"/>
          <p:cNvSpPr txBox="1"/>
          <p:nvPr/>
        </p:nvSpPr>
        <p:spPr>
          <a:xfrm>
            <a:off x="812800" y="4013200"/>
            <a:ext cx="660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/>
                <a:ea typeface="MiSans"/>
              </a:rPr>
              <a:t>主讲：许乐乐　生命科学与技术学院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/>
                <a:ea typeface="MiSans"/>
              </a:rPr>
              <a:t>今日主线：马尔萨斯之错 → 迭代与反馈 → 分岔图 → 费根鲍姆常数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350" noProof="1">
                <a:solidFill>
                  <a:srgbClr val="C8D6D0"/>
                </a:solidFill>
                <a:latin typeface="MiSans"/>
                <a:ea typeface="MiSans"/>
              </a:rPr>
              <a:t>课堂演示：逻辑斯蒂分岔模拟器（网页互动）+ 计算器动手迭代</a:t>
            </a:r>
            <a:endParaRPr lang="en-US" sz="1600" noProof="1"/>
          </a:p>
        </p:txBody>
      </p:sp>
      <p:sp>
        <p:nvSpPr>
          <p:cNvPr id="9" name="img-cap"/>
          <p:cNvSpPr txBox="1"/>
          <p:nvPr/>
        </p:nvSpPr>
        <p:spPr>
          <a:xfrm>
            <a:off x="7874000" y="6350000"/>
            <a:ext cx="4064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9FD8CC"/>
                </a:solidFill>
                <a:latin typeface="MiSans"/>
                <a:ea typeface="MiSans"/>
              </a:rPr>
              <a:t>图：分岔图 —— 混沌的"族谱"（今天的主角）</a:t>
            </a:r>
            <a:endParaRPr lang="en-US" sz="160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第一站 · 非线性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非线性：整体 ≠ 部分之和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t="-6770" b="-6770"/>
          <a:stretch>
            <a:fillRect/>
          </a:stretch>
        </p:blipFill>
        <p:spPr>
          <a:xfrm>
            <a:off x="914400" y="1422400"/>
            <a:ext cx="6350000" cy="3175000"/>
          </a:xfrm>
          <a:prstGeom prst="rect">
            <a:avLst/>
          </a:prstGeom>
          <a:ln>
            <a:noFill/>
          </a:ln>
        </p:spPr>
      </p:pic>
      <p:sp>
        <p:nvSpPr>
          <p:cNvPr id="6" name="side"/>
          <p:cNvSpPr txBox="1"/>
          <p:nvPr/>
        </p:nvSpPr>
        <p:spPr>
          <a:xfrm>
            <a:off x="7620000" y="1524000"/>
            <a:ext cx="3860800" cy="299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格雷克在《混沌》中写道：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450" noProof="1" b="1">
                <a:solidFill>
                  <a:srgbClr val="14655C"/>
                </a:solidFill>
                <a:latin typeface="霞鹜新致宋"/>
                <a:ea typeface="霞鹜新致宋"/>
              </a:rPr>
              <a:t>参与游戏的行为本身，会改变游戏的规则。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《论语》：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过犹不及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——好东西加过量，效果反而变坏。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一片药治病，十片药致命；适度练习提分，通宵刷题崩溃。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4902200"/>
            <a:ext cx="10363200" cy="1092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054600"/>
            <a:ext cx="9855200" cy="787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线性世界：原因与结果</a:t>
            </a: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成比例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非线性世界："度"本身就是变量——同样的投入，可能回报倍增，也可能适得其反。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第一站 · 生活中的非线性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案例：高速公路的周末为什么总是"大小年"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s1"/>
          <p:cNvSpPr/>
          <p:nvPr/>
        </p:nvSpPr>
        <p:spPr>
          <a:xfrm>
            <a:off x="711200" y="1600200"/>
            <a:ext cx="3352800" cy="1651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s1t"/>
          <p:cNvSpPr txBox="1"/>
          <p:nvPr/>
        </p:nvSpPr>
        <p:spPr>
          <a:xfrm>
            <a:off x="914400" y="1752600"/>
            <a:ext cx="2946400" cy="1346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第 1 周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周末高速大堵车，三小时才到家，人人抱怨。</a:t>
            </a:r>
            <a:endParaRPr lang="en-US" sz="1600" noProof="1"/>
          </a:p>
        </p:txBody>
      </p:sp>
      <p:sp>
        <p:nvSpPr>
          <p:cNvPr id="7" name="s2"/>
          <p:cNvSpPr/>
          <p:nvPr/>
        </p:nvSpPr>
        <p:spPr>
          <a:xfrm>
            <a:off x="4419600" y="1600200"/>
            <a:ext cx="3352800" cy="1651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s2t"/>
          <p:cNvSpPr txBox="1"/>
          <p:nvPr/>
        </p:nvSpPr>
        <p:spPr>
          <a:xfrm>
            <a:off x="4622800" y="1752600"/>
            <a:ext cx="2946400" cy="1346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第 2 周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大家吸取教训，提前出发或改走国道——高速空空荡荡。</a:t>
            </a:r>
            <a:endParaRPr lang="en-US" sz="1600" noProof="1"/>
          </a:p>
        </p:txBody>
      </p:sp>
      <p:sp>
        <p:nvSpPr>
          <p:cNvPr id="9" name="s3"/>
          <p:cNvSpPr/>
          <p:nvPr/>
        </p:nvSpPr>
        <p:spPr>
          <a:xfrm>
            <a:off x="8128000" y="1600200"/>
            <a:ext cx="3352800" cy="1651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0" name="s3t"/>
          <p:cNvSpPr txBox="1"/>
          <p:nvPr/>
        </p:nvSpPr>
        <p:spPr>
          <a:xfrm>
            <a:off x="8331200" y="1752600"/>
            <a:ext cx="2946400" cy="1346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第 3 周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听说上周不堵，所有人又涌回高速——再度大堵车。</a:t>
            </a:r>
            <a:endParaRPr lang="en-US" sz="1600" noProof="1"/>
          </a:p>
        </p:txBody>
      </p:sp>
      <p:sp>
        <p:nvSpPr>
          <p:cNvPr id="11" name="arrow1"/>
          <p:cNvSpPr txBox="1"/>
          <p:nvPr/>
        </p:nvSpPr>
        <p:spPr>
          <a:xfrm>
            <a:off x="4089400" y="2133600"/>
            <a:ext cx="3048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2200" noProof="1">
                <a:solidFill>
                  <a:srgbClr val="68736F"/>
                </a:solidFill>
                <a:latin typeface="MiSans"/>
                <a:ea typeface="MiSans"/>
              </a:rPr>
              <a:t>→</a:t>
            </a:r>
            <a:endParaRPr lang="en-US" sz="2200" noProof="1"/>
          </a:p>
        </p:txBody>
      </p:sp>
      <p:sp>
        <p:nvSpPr>
          <p:cNvPr id="12" name="arrow2"/>
          <p:cNvSpPr txBox="1"/>
          <p:nvPr/>
        </p:nvSpPr>
        <p:spPr>
          <a:xfrm>
            <a:off x="7797800" y="2133600"/>
            <a:ext cx="3048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2200" noProof="1">
                <a:solidFill>
                  <a:srgbClr val="68736F"/>
                </a:solidFill>
                <a:latin typeface="MiSans"/>
                <a:ea typeface="MiSans"/>
              </a:rPr>
              <a:t>→</a:t>
            </a:r>
            <a:endParaRPr lang="en-US" sz="2200" noProof="1"/>
          </a:p>
        </p:txBody>
      </p:sp>
      <p:sp>
        <p:nvSpPr>
          <p:cNvPr id="13" name="obs"/>
          <p:cNvSpPr txBox="1"/>
          <p:nvPr/>
        </p:nvSpPr>
        <p:spPr>
          <a:xfrm>
            <a:off x="914400" y="35814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没有总调度，也没人故意捣乱。每个司机都只是根据上周经验做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理性选择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，所有人的选择加在一起，却产生了没人预料到的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周期性震荡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拥堵的结果，反过来改变造成拥堵的行为——和猪肉震荡是同一个数学结构。</a:t>
            </a:r>
            <a:endParaRPr lang="en-US" sz="1600" noProof="1"/>
          </a:p>
        </p:txBody>
      </p:sp>
      <p:sp>
        <p:nvSpPr>
          <p:cNvPr id="14" name="key-bg"/>
          <p:cNvSpPr/>
          <p:nvPr/>
        </p:nvSpPr>
        <p:spPr>
          <a:xfrm>
            <a:off x="914400" y="4953000"/>
            <a:ext cx="10363200" cy="1041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5" name="key"/>
          <p:cNvSpPr txBox="1"/>
          <p:nvPr/>
        </p:nvSpPr>
        <p:spPr>
          <a:xfrm>
            <a:off x="1168400" y="5105400"/>
            <a:ext cx="98552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互动：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你还能想到哪些"震荡"？自习室占座、网红餐厅排队、考研大小年、股市追涨杀跌……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9FBDB3"/>
                </a:solidFill>
                <a:latin typeface="MiSans"/>
                <a:ea typeface="MiSans"/>
              </a:rPr>
              <a:t>它们的共同根源：关系不是直线，而是会弯折的曲线。</a:t>
            </a:r>
            <a:endParaRPr lang="en-US" sz="1600" noProof="1"/>
          </a:p>
        </p:txBody>
      </p:sp>
      <p:sp>
        <p:nvSpPr>
          <p:cNvPr id="16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7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8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第一站 · 小结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直线与曲线：教科书为什么偏爱线性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c1-bg"/>
          <p:cNvSpPr/>
          <p:nvPr/>
        </p:nvSpPr>
        <p:spPr>
          <a:xfrm>
            <a:off x="711200" y="1549400"/>
            <a:ext cx="5181600" cy="1905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c1"/>
          <p:cNvSpPr txBox="1"/>
          <p:nvPr/>
        </p:nvSpPr>
        <p:spPr>
          <a:xfrm>
            <a:off x="965200" y="1727200"/>
            <a:ext cx="4673600" cy="154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线性 = 直线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简单 · 可外推 · 一眼望到头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今天的投入精确决定明天的产出</a:t>
            </a:r>
            <a:endParaRPr lang="en-US" sz="1600" noProof="1"/>
          </a:p>
        </p:txBody>
      </p:sp>
      <p:sp>
        <p:nvSpPr>
          <p:cNvPr id="7" name="c2-bg"/>
          <p:cNvSpPr/>
          <p:nvPr/>
        </p:nvSpPr>
        <p:spPr>
          <a:xfrm>
            <a:off x="6299200" y="1549400"/>
            <a:ext cx="5181600" cy="1905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8" name="c2"/>
          <p:cNvSpPr txBox="1"/>
          <p:nvPr/>
        </p:nvSpPr>
        <p:spPr>
          <a:xfrm>
            <a:off x="6553200" y="1727200"/>
            <a:ext cx="4673600" cy="154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非线性 = 曲线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FDEDE6"/>
                </a:solidFill>
                <a:latin typeface="MiSans"/>
                <a:ea typeface="MiSans"/>
              </a:rPr>
              <a:t>会弯折 · 会翻卷 · 会打结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DEDE6"/>
                </a:solidFill>
                <a:latin typeface="MiSans"/>
                <a:ea typeface="MiSans"/>
              </a:rPr>
              <a:t>湍流、种群涨落、心脏节律、经济周期</a:t>
            </a:r>
            <a:endParaRPr lang="en-US" sz="1600" noProof="1"/>
          </a:p>
        </p:txBody>
      </p:sp>
      <p:sp>
        <p:nvSpPr>
          <p:cNvPr id="9" name="lamp-bg"/>
          <p:cNvSpPr/>
          <p:nvPr/>
        </p:nvSpPr>
        <p:spPr>
          <a:xfrm>
            <a:off x="914400" y="3759200"/>
            <a:ext cx="10363200" cy="965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0" name="lamp"/>
          <p:cNvSpPr txBox="1"/>
          <p:nvPr/>
        </p:nvSpPr>
        <p:spPr>
          <a:xfrm>
            <a:off x="1168400" y="3911600"/>
            <a:ext cx="9855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6302B"/>
                </a:solidFill>
                <a:latin typeface="MiSans"/>
                <a:ea typeface="MiSans"/>
              </a:rPr>
              <a:t>路灯效应：</a:t>
            </a:r>
            <a:r>
              <a:rPr lang="en-US" sz="1350" noProof="1">
                <a:solidFill>
                  <a:srgbClr val="16302B"/>
                </a:solidFill>
                <a:latin typeface="MiSans"/>
                <a:ea typeface="MiSans"/>
              </a:rPr>
              <a:t>钥匙掉在草丛里，人们却总在路灯下找——因为那里有光。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线性数学就是科学的路灯；但真实世界的主体，在草丛里。</a:t>
            </a:r>
            <a:endParaRPr lang="en-US" sz="1600" noProof="1"/>
          </a:p>
        </p:txBody>
      </p:sp>
      <p:sp>
        <p:nvSpPr>
          <p:cNvPr id="11" name="key-bg"/>
          <p:cNvSpPr/>
          <p:nvPr/>
        </p:nvSpPr>
        <p:spPr>
          <a:xfrm>
            <a:off x="914400" y="4978400"/>
            <a:ext cx="10363200" cy="1016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2" name="key"/>
          <p:cNvSpPr txBox="1"/>
          <p:nvPr/>
        </p:nvSpPr>
        <p:spPr>
          <a:xfrm>
            <a:off x="1168400" y="5130800"/>
            <a:ext cx="98552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/>
                <a:ea typeface="MiSans"/>
              </a:rPr>
              <a:t>如果一切都线性，世界会无聊得多——今天决定永远的未来。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E8B64C"/>
                </a:solidFill>
                <a:latin typeface="MiSans"/>
                <a:ea typeface="MiSans"/>
              </a:rPr>
              <a:t>正因为世界是非线性的，才有意外、有创造、有混沌，也有秩序的自我诞生。</a:t>
            </a:r>
            <a:endParaRPr lang="en-US" sz="1600" noProof="1"/>
          </a:p>
        </p:txBody>
      </p:sp>
      <p:sp>
        <p:nvSpPr>
          <p:cNvPr id="13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4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5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第二站 · 机制层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3600" noProof="1" b="1">
                <a:solidFill>
                  <a:srgbClr val="FAF8F4"/>
                </a:solidFill>
                <a:latin typeface="思源宋体"/>
                <a:ea typeface="思源宋体"/>
              </a:rPr>
              <a:t>迭代与反馈：混沌的发动机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9652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输出接回输入，过去塑造未来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逻辑斯蒂映射：一个公式装下一整部混沌科学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13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第二站 · 机制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迭代：输出接回输入；反馈：过去塑造未来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loop-bg"/>
          <p:cNvSpPr/>
          <p:nvPr/>
        </p:nvSpPr>
        <p:spPr>
          <a:xfrm>
            <a:off x="711200" y="1524000"/>
            <a:ext cx="10769600" cy="8128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loop"/>
          <p:cNvSpPr txBox="1"/>
          <p:nvPr/>
        </p:nvSpPr>
        <p:spPr>
          <a:xfrm>
            <a:off x="965200" y="1625600"/>
            <a:ext cx="102616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550" noProof="1" b="1">
                <a:solidFill>
                  <a:srgbClr val="16302B"/>
                </a:solidFill>
                <a:latin typeface="MiSans"/>
                <a:ea typeface="MiSans"/>
              </a:rPr>
              <a:t>输出  →  接回输入  →  新的输出  →  再接回输入  →  ……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/>
                <a:ea typeface="MiSans"/>
              </a:rPr>
              <a:t>迭代：像复利，本金生利息，利息变本金；像推磨，转一圈回到原点，位置却已不同</a:t>
            </a:r>
            <a:endParaRPr lang="en-US" sz="1600" noProof="1"/>
          </a:p>
        </p:txBody>
      </p:sp>
      <p:sp>
        <p:nvSpPr>
          <p:cNvPr id="7" name="pos-bg"/>
          <p:cNvSpPr/>
          <p:nvPr/>
        </p:nvSpPr>
        <p:spPr>
          <a:xfrm>
            <a:off x="711200" y="2590800"/>
            <a:ext cx="5181600" cy="2032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8" name="pos"/>
          <p:cNvSpPr txBox="1"/>
          <p:nvPr/>
        </p:nvSpPr>
        <p:spPr>
          <a:xfrm>
            <a:off x="965200" y="2768600"/>
            <a:ext cx="4673600" cy="167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正反馈：结果强化原因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FDEDE6"/>
                </a:solidFill>
                <a:latin typeface="MiSans"/>
                <a:ea typeface="MiSans"/>
              </a:rPr>
              <a:t>· 麦克风啸叫：声音越大收进越多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DEDE6"/>
                </a:solidFill>
                <a:latin typeface="MiSans"/>
                <a:ea typeface="MiSans"/>
              </a:rPr>
              <a:t>· 雪崩、银行挤兑、明星效应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DEDE6"/>
                </a:solidFill>
                <a:latin typeface="MiSans"/>
                <a:ea typeface="MiSans"/>
              </a:rPr>
              <a:t>滚雪球，走向极端</a:t>
            </a:r>
            <a:endParaRPr lang="en-US" sz="1600" noProof="1"/>
          </a:p>
        </p:txBody>
      </p:sp>
      <p:sp>
        <p:nvSpPr>
          <p:cNvPr id="9" name="neg-bg"/>
          <p:cNvSpPr/>
          <p:nvPr/>
        </p:nvSpPr>
        <p:spPr>
          <a:xfrm>
            <a:off x="6299200" y="2590800"/>
            <a:ext cx="5181600" cy="2032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0" name="neg"/>
          <p:cNvSpPr txBox="1"/>
          <p:nvPr/>
        </p:nvSpPr>
        <p:spPr>
          <a:xfrm>
            <a:off x="6553200" y="2768600"/>
            <a:ext cx="4673600" cy="167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负反馈：结果抑制原因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· 空调：热了制冷、冷了停机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· 血糖调节、S 型曲线的"刹车"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9F3F0"/>
                </a:solidFill>
                <a:latin typeface="MiSans"/>
                <a:ea typeface="MiSans"/>
              </a:rPr>
              <a:t>稳定器，锁定目标</a:t>
            </a:r>
            <a:endParaRPr lang="en-US" sz="1600" noProof="1"/>
          </a:p>
        </p:txBody>
      </p:sp>
      <p:sp>
        <p:nvSpPr>
          <p:cNvPr id="11" name="key-bg"/>
          <p:cNvSpPr/>
          <p:nvPr/>
        </p:nvSpPr>
        <p:spPr>
          <a:xfrm>
            <a:off x="914400" y="4927600"/>
            <a:ext cx="10363200" cy="1066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2" name="key"/>
          <p:cNvSpPr txBox="1"/>
          <p:nvPr/>
        </p:nvSpPr>
        <p:spPr>
          <a:xfrm>
            <a:off x="1168400" y="5080000"/>
            <a:ext cx="9855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正反馈 → 爆炸；负反馈 → 稳定。</a:t>
            </a: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但负反馈一旦带上"时间滞后"，稳定就变成震荡。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洗澡水调温：手拧了水还没热，于是拧过头——滞后负反馈，就是混沌发动机的第一颗火星。</a:t>
            </a:r>
            <a:endParaRPr lang="en-US" sz="1600" noProof="1"/>
          </a:p>
        </p:txBody>
      </p:sp>
      <p:sp>
        <p:nvSpPr>
          <p:cNvPr id="13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4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5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第二站 · 主角登场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逻辑斯蒂映射：本讲唯一的公式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formula-bg"/>
          <p:cNvSpPr/>
          <p:nvPr/>
        </p:nvSpPr>
        <p:spPr>
          <a:xfrm>
            <a:off x="711200" y="1524000"/>
            <a:ext cx="10769600" cy="1117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6" name="formula"/>
          <p:cNvSpPr txBox="1"/>
          <p:nvPr/>
        </p:nvSpPr>
        <p:spPr>
          <a:xfrm>
            <a:off x="965200" y="1625600"/>
            <a:ext cx="10261600" cy="914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20000"/>
              </a:lnSpc>
            </a:pPr>
            <a:r>
              <a:rPr lang="en-US" sz="3000" noProof="1">
                <a:solidFill>
                  <a:srgbClr val="FAF8F4"/>
                </a:solidFill>
                <a:latin typeface="Cambria Math"/>
                <a:ea typeface="Georgia"/>
              </a:rPr>
              <a:t>x</a:t>
            </a:r>
            <a:r>
              <a:rPr lang="en-US" sz="3000" noProof="1" baseline="-25000">
                <a:solidFill>
                  <a:srgbClr val="FAF8F4"/>
                </a:solidFill>
                <a:latin typeface="Cambria Math"/>
                <a:ea typeface="Georgia"/>
              </a:rPr>
              <a:t>n+1</a:t>
            </a:r>
            <a:r>
              <a:rPr lang="en-US" sz="3000" noProof="1">
                <a:solidFill>
                  <a:srgbClr val="FAF8F4"/>
                </a:solidFill>
                <a:latin typeface="Cambria Math"/>
                <a:ea typeface="Georgia"/>
              </a:rPr>
              <a:t> = r · x</a:t>
            </a:r>
            <a:r>
              <a:rPr lang="en-US" sz="3000" noProof="1" baseline="-25000">
                <a:solidFill>
                  <a:srgbClr val="FAF8F4"/>
                </a:solidFill>
                <a:latin typeface="Cambria Math"/>
                <a:ea typeface="Georgia"/>
              </a:rPr>
              <a:t>n</a:t>
            </a:r>
            <a:r>
              <a:rPr lang="en-US" sz="3000" noProof="1">
                <a:solidFill>
                  <a:srgbClr val="FAF8F4"/>
                </a:solidFill>
                <a:latin typeface="Cambria Math"/>
                <a:ea typeface="Georgia"/>
              </a:rPr>
              <a:t> ( 1 − x</a:t>
            </a:r>
            <a:r>
              <a:rPr lang="en-US" sz="3000" noProof="1" baseline="-25000">
                <a:solidFill>
                  <a:srgbClr val="FAF8F4"/>
                </a:solidFill>
                <a:latin typeface="Cambria Math"/>
                <a:ea typeface="Georgia"/>
              </a:rPr>
              <a:t>n</a:t>
            </a:r>
            <a:r>
              <a:rPr lang="en-US" sz="3000" noProof="1">
                <a:solidFill>
                  <a:srgbClr val="FAF8F4"/>
                </a:solidFill>
                <a:latin typeface="Cambria Math"/>
                <a:ea typeface="Georgia"/>
              </a:rPr>
              <a:t> )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00" noProof="1">
                <a:solidFill>
                  <a:srgbClr val="9FBDB3"/>
                </a:solidFill>
                <a:latin typeface="MiSans"/>
                <a:ea typeface="MiSans"/>
              </a:rPr>
              <a:t>明年的种群 = 繁殖冲动 × 今年的种群 × 环境刹车</a:t>
            </a:r>
            <a:endParaRPr lang="en-US" sz="1600" noProof="1"/>
          </a:p>
        </p:txBody>
      </p:sp>
      <p:sp>
        <p:nvSpPr>
          <p:cNvPr id="7" name="term1-bg"/>
          <p:cNvSpPr/>
          <p:nvPr/>
        </p:nvSpPr>
        <p:spPr>
          <a:xfrm>
            <a:off x="711200" y="2895600"/>
            <a:ext cx="3352800" cy="1778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term1"/>
          <p:cNvSpPr txBox="1"/>
          <p:nvPr/>
        </p:nvSpPr>
        <p:spPr>
          <a:xfrm>
            <a:off x="914400" y="3048000"/>
            <a:ext cx="2946400" cy="147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r · xₙ　繁殖冲动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马尔萨斯的线性项：种群按倍数增长</a:t>
            </a:r>
            <a:endParaRPr lang="en-US" sz="1600" noProof="1"/>
          </a:p>
        </p:txBody>
      </p:sp>
      <p:sp>
        <p:nvSpPr>
          <p:cNvPr id="9" name="term2-bg"/>
          <p:cNvSpPr/>
          <p:nvPr/>
        </p:nvSpPr>
        <p:spPr>
          <a:xfrm>
            <a:off x="4419600" y="2895600"/>
            <a:ext cx="3352800" cy="1778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0" name="term2"/>
          <p:cNvSpPr txBox="1"/>
          <p:nvPr/>
        </p:nvSpPr>
        <p:spPr>
          <a:xfrm>
            <a:off x="4622800" y="3048000"/>
            <a:ext cx="2946400" cy="147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(1 − xₙ)　环境刹车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资源有限：越拥挤，增长越受压制</a:t>
            </a:r>
            <a:endParaRPr lang="en-US" sz="1600" noProof="1"/>
          </a:p>
        </p:txBody>
      </p:sp>
      <p:sp>
        <p:nvSpPr>
          <p:cNvPr id="11" name="term3-bg"/>
          <p:cNvSpPr/>
          <p:nvPr/>
        </p:nvSpPr>
        <p:spPr>
          <a:xfrm>
            <a:off x="8128000" y="2895600"/>
            <a:ext cx="3352800" cy="1778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2" name="term3"/>
          <p:cNvSpPr txBox="1"/>
          <p:nvPr/>
        </p:nvSpPr>
        <p:spPr>
          <a:xfrm>
            <a:off x="8331200" y="3048000"/>
            <a:ext cx="2946400" cy="147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r　火候旋钮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r 小，系统温吞；r 大，系统暴烈</a:t>
            </a:r>
            <a:endParaRPr lang="en-US" sz="1600" noProof="1"/>
          </a:p>
        </p:txBody>
      </p:sp>
      <p:sp>
        <p:nvSpPr>
          <p:cNvPr id="13" name="key-bg"/>
          <p:cNvSpPr/>
          <p:nvPr/>
        </p:nvSpPr>
        <p:spPr>
          <a:xfrm>
            <a:off x="914400" y="4978400"/>
            <a:ext cx="10363200" cy="1016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4" name="key"/>
          <p:cNvSpPr txBox="1"/>
          <p:nvPr/>
        </p:nvSpPr>
        <p:spPr>
          <a:xfrm>
            <a:off x="1168400" y="5130800"/>
            <a:ext cx="98552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只用初中数学，</a:t>
            </a: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没有随机数、没有外部干扰，完全确定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把 r 从 0 慢慢调到 4：稳定 → 震荡 → 周期加倍 → 混沌 → 混沌中开窗的秩序。</a:t>
            </a:r>
            <a:endParaRPr lang="en-US" sz="1600" noProof="1"/>
          </a:p>
        </p:txBody>
      </p:sp>
      <p:sp>
        <p:nvSpPr>
          <p:cNvPr id="15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6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7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第二站 · 科学史 1976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罗伯特·梅：生态学家发现了混沌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who-bg"/>
          <p:cNvSpPr/>
          <p:nvPr/>
        </p:nvSpPr>
        <p:spPr>
          <a:xfrm>
            <a:off x="711200" y="1524000"/>
            <a:ext cx="4318000" cy="3048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who"/>
          <p:cNvSpPr txBox="1"/>
          <p:nvPr/>
        </p:nvSpPr>
        <p:spPr>
          <a:xfrm>
            <a:off x="965200" y="1701800"/>
            <a:ext cx="3810000" cy="269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16302B"/>
                </a:solidFill>
                <a:latin typeface="MiSans"/>
                <a:ea typeface="MiSans"/>
              </a:rPr>
              <a:t>Robert M. May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/>
                <a:ea typeface="MiSans"/>
              </a:rPr>
              <a:t>1936–2020 · 生态学家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普林斯顿、牛津教授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英国皇家学会会长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英国政府首席科学顾问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lang="en-US" sz="1300" noProof="1" b="1">
                <a:solidFill>
                  <a:srgbClr val="C4481F"/>
                </a:solidFill>
                <a:latin typeface="MiSans"/>
                <a:ea typeface="MiSans"/>
              </a:rPr>
              <a:t>1976《自然》杂志：一个"虫口模型"，捅破了混沌的窗户纸</a:t>
            </a:r>
            <a:endParaRPr lang="en-US" sz="1600" noProof="1"/>
          </a:p>
        </p:txBody>
      </p:sp>
      <p:sp>
        <p:nvSpPr>
          <p:cNvPr id="7" name="quote-bg"/>
          <p:cNvSpPr/>
          <p:nvPr/>
        </p:nvSpPr>
        <p:spPr>
          <a:xfrm>
            <a:off x="5435600" y="1524000"/>
            <a:ext cx="6045200" cy="3048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quote"/>
          <p:cNvSpPr txBox="1"/>
          <p:nvPr/>
        </p:nvSpPr>
        <p:spPr>
          <a:xfrm>
            <a:off x="5740400" y="1752600"/>
            <a:ext cx="5435600" cy="2590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600" noProof="1">
                <a:solidFill>
                  <a:srgbClr val="FAF8F4"/>
                </a:solidFill>
                <a:latin typeface="霞鹜新致宋"/>
                <a:ea typeface="霞鹜新致宋"/>
              </a:rPr>
              <a:t>简单的确定性模型，能产生极其复杂的行为……不仅在研究领域，在日常的政治和经济世界里，都可能有广泛的含义。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400"/>
              </a:spcBef>
            </a:pPr>
            <a:r>
              <a:rPr lang="en-US" sz="1200" noProof="1">
                <a:solidFill>
                  <a:srgbClr val="9FBDB3"/>
                </a:solidFill>
                <a:latin typeface="MiSans"/>
                <a:ea typeface="MiSans"/>
              </a:rPr>
              <a:t>—— Robert May，《自然》，1976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en-US" sz="1300" noProof="1">
                <a:solidFill>
                  <a:srgbClr val="E8B64C"/>
                </a:solidFill>
                <a:latin typeface="MiSans"/>
                <a:ea typeface="MiSans"/>
              </a:rPr>
              <a:t>他称这个公式是"一条暗藏在数学草丛中的蛇"。</a:t>
            </a:r>
            <a:endParaRPr lang="en-US" sz="1600" noProof="1"/>
          </a:p>
        </p:txBody>
      </p:sp>
      <p:sp>
        <p:nvSpPr>
          <p:cNvPr id="9" name="key"/>
          <p:cNvSpPr txBox="1"/>
          <p:nvPr/>
        </p:nvSpPr>
        <p:spPr>
          <a:xfrm>
            <a:off x="914400" y="4876800"/>
            <a:ext cx="10363200" cy="1117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梅大声疾呼：数学教育要让学生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早点见到这类系统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，否则人们会误以为"简单方程只有简单行为"。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这个错觉，正是第 1 讲"钟表宇宙观"的残余——混沌课程要拆掉的，就是它。</a:t>
            </a:r>
            <a:endParaRPr lang="en-US" sz="1600" noProof="1"/>
          </a:p>
        </p:txBody>
      </p:sp>
      <p:sp>
        <p:nvSpPr>
          <p:cNvPr id="10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第二站 · 图解法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蛛网图：一支笔看见迭代的走向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t="-6112" b="-6112"/>
          <a:stretch>
            <a:fillRect/>
          </a:stretch>
        </p:blipFill>
        <p:spPr>
          <a:xfrm>
            <a:off x="914400" y="1422400"/>
            <a:ext cx="7112000" cy="3810000"/>
          </a:xfrm>
          <a:prstGeom prst="rect">
            <a:avLst/>
          </a:prstGeom>
          <a:ln>
            <a:noFill/>
          </a:ln>
        </p:spPr>
      </p:pic>
      <p:sp>
        <p:nvSpPr>
          <p:cNvPr id="6" name="how"/>
          <p:cNvSpPr txBox="1"/>
          <p:nvPr/>
        </p:nvSpPr>
        <p:spPr>
          <a:xfrm>
            <a:off x="8331200" y="1498600"/>
            <a:ext cx="3149600" cy="3657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怎么画？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① 画抛物线 y = r·x·(1−x)——系统的规则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② 画对角线 y = x——"明年=今年"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③ 竖直走到抛物线，水平走到对角线，反复"走楼梯"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en-US" sz="1250" noProof="1" b="1">
                <a:solidFill>
                  <a:srgbClr val="14655C"/>
                </a:solidFill>
                <a:latin typeface="MiSans"/>
                <a:ea typeface="MiSans"/>
              </a:rPr>
              <a:t>r = 2.9：</a:t>
            </a:r>
            <a:r>
              <a:rPr lang="en-US" sz="1250" noProof="1">
                <a:solidFill>
                  <a:srgbClr val="14655C"/>
                </a:solidFill>
                <a:latin typeface="MiSans"/>
                <a:ea typeface="MiSans"/>
              </a:rPr>
              <a:t>楼梯旋进交点，收敛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 b="1">
                <a:solidFill>
                  <a:srgbClr val="C4481F"/>
                </a:solidFill>
                <a:latin typeface="MiSans"/>
                <a:ea typeface="MiSans"/>
              </a:rPr>
              <a:t>r = 3.8：</a:t>
            </a:r>
            <a:r>
              <a:rPr lang="en-US" sz="1250" noProof="1">
                <a:solidFill>
                  <a:srgbClr val="C4481F"/>
                </a:solidFill>
                <a:latin typeface="MiSans"/>
                <a:ea typeface="MiSans"/>
              </a:rPr>
              <a:t>楼梯永不闭合，混沌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435600"/>
            <a:ext cx="10363200" cy="635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511800"/>
            <a:ext cx="98552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交点是"平衡点"：r &lt; 3 是</a:t>
            </a:r>
            <a:r>
              <a:rPr lang="en-US" sz="1350" noProof="1" b="1">
                <a:solidFill>
                  <a:srgbClr val="FAF8F4"/>
                </a:solidFill>
                <a:latin typeface="MiSans"/>
                <a:ea typeface="MiSans"/>
              </a:rPr>
              <a:t>磁石</a:t>
            </a: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，r &gt; 3 变</a:t>
            </a:r>
            <a:r>
              <a:rPr lang="en-US" sz="1350" noProof="1" b="1">
                <a:solidFill>
                  <a:srgbClr val="FAF8F4"/>
                </a:solidFill>
                <a:latin typeface="MiSans"/>
                <a:ea typeface="MiSans"/>
              </a:rPr>
              <a:t>排斥体</a:t>
            </a: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——稳定性翻转的一瞬，就是分岔。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第二站 · 课堂互动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动手玩：逻辑斯蒂分岔模拟器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file-bg"/>
          <p:cNvSpPr/>
          <p:nvPr/>
        </p:nvSpPr>
        <p:spPr>
          <a:xfrm>
            <a:off x="711200" y="1498600"/>
            <a:ext cx="10769600" cy="6858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file"/>
          <p:cNvSpPr txBox="1"/>
          <p:nvPr/>
        </p:nvSpPr>
        <p:spPr>
          <a:xfrm>
            <a:off x="965200" y="1600200"/>
            <a:ext cx="10261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16302B"/>
                </a:solidFill>
                <a:latin typeface="MiSans"/>
                <a:ea typeface="MiSans"/>
              </a:rPr>
              <a:t>打开方式：</a:t>
            </a:r>
            <a:r>
              <a:rPr lang="en-US" sz="1300" noProof="1">
                <a:solidFill>
                  <a:srgbClr val="16302B"/>
                </a:solidFill>
                <a:latin typeface="MiSans"/>
                <a:ea typeface="MiSans"/>
              </a:rPr>
              <a:t>课程群文件 / 教师机演示 → 配套资源 → 逻辑斯蒂分岔模拟器_课堂版.html（手机浏览器可直接打开）</a:t>
            </a:r>
            <a:endParaRPr lang="en-US" sz="1600" noProof="1"/>
          </a:p>
        </p:txBody>
      </p:sp>
      <p:sp>
        <p:nvSpPr>
          <p:cNvPr id="7" name="step1-bg"/>
          <p:cNvSpPr/>
          <p:nvPr/>
        </p:nvSpPr>
        <p:spPr>
          <a:xfrm>
            <a:off x="711200" y="2387600"/>
            <a:ext cx="5181600" cy="7874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step1"/>
          <p:cNvSpPr txBox="1"/>
          <p:nvPr/>
        </p:nvSpPr>
        <p:spPr>
          <a:xfrm>
            <a:off x="914400" y="2463800"/>
            <a:ext cx="4775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① r = 2.5　不动点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CFE4DE"/>
                </a:solidFill>
                <a:latin typeface="MiSans"/>
                <a:ea typeface="MiSans"/>
              </a:rPr>
              <a:t>时间序列走平，蛛网旋进交点</a:t>
            </a:r>
            <a:endParaRPr lang="en-US" sz="1600" noProof="1"/>
          </a:p>
        </p:txBody>
      </p:sp>
      <p:sp>
        <p:nvSpPr>
          <p:cNvPr id="9" name="step2-bg"/>
          <p:cNvSpPr/>
          <p:nvPr/>
        </p:nvSpPr>
        <p:spPr>
          <a:xfrm>
            <a:off x="6299200" y="2387600"/>
            <a:ext cx="5181600" cy="7874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0" name="step2"/>
          <p:cNvSpPr txBox="1"/>
          <p:nvPr/>
        </p:nvSpPr>
        <p:spPr>
          <a:xfrm>
            <a:off x="6502400" y="2463800"/>
            <a:ext cx="4775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② r = 3.1　周期 2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CFE4DE"/>
                </a:solidFill>
                <a:latin typeface="MiSans"/>
                <a:ea typeface="MiSans"/>
              </a:rPr>
              <a:t>高低两点跳，分岔图一分为二</a:t>
            </a:r>
            <a:endParaRPr lang="en-US" sz="1600" noProof="1"/>
          </a:p>
        </p:txBody>
      </p:sp>
      <p:sp>
        <p:nvSpPr>
          <p:cNvPr id="11" name="step3-bg"/>
          <p:cNvSpPr/>
          <p:nvPr/>
        </p:nvSpPr>
        <p:spPr>
          <a:xfrm>
            <a:off x="711200" y="3327400"/>
            <a:ext cx="5181600" cy="787400"/>
          </a:xfrm>
          <a:prstGeom prst="rect">
            <a:avLst/>
          </a:prstGeom>
          <a:solidFill>
            <a:srgbClr val="3E9489"/>
          </a:solidFill>
          <a:ln>
            <a:noFill/>
          </a:ln>
        </p:spPr>
      </p:sp>
      <p:sp>
        <p:nvSpPr>
          <p:cNvPr id="12" name="step3"/>
          <p:cNvSpPr txBox="1"/>
          <p:nvPr/>
        </p:nvSpPr>
        <p:spPr>
          <a:xfrm>
            <a:off x="914400" y="3403600"/>
            <a:ext cx="4775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③ r = 3.5　周期 4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EAF4F0"/>
                </a:solidFill>
                <a:latin typeface="MiSans"/>
                <a:ea typeface="MiSans"/>
              </a:rPr>
              <a:t>四点跳，二分为四</a:t>
            </a:r>
            <a:endParaRPr lang="en-US" sz="1600" noProof="1"/>
          </a:p>
        </p:txBody>
      </p:sp>
      <p:sp>
        <p:nvSpPr>
          <p:cNvPr id="13" name="step4-bg"/>
          <p:cNvSpPr/>
          <p:nvPr/>
        </p:nvSpPr>
        <p:spPr>
          <a:xfrm>
            <a:off x="6299200" y="3327400"/>
            <a:ext cx="5181600" cy="7874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14" name="step4"/>
          <p:cNvSpPr txBox="1"/>
          <p:nvPr/>
        </p:nvSpPr>
        <p:spPr>
          <a:xfrm>
            <a:off x="6502400" y="3403600"/>
            <a:ext cx="4775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④ r = 3.8　混沌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FDEDE6"/>
                </a:solidFill>
                <a:latin typeface="MiSans"/>
                <a:ea typeface="MiSans"/>
              </a:rPr>
              <a:t>永不重复的"乱码"，分岔图成点云</a:t>
            </a:r>
            <a:endParaRPr lang="en-US" sz="1600" noProof="1"/>
          </a:p>
        </p:txBody>
      </p:sp>
      <p:sp>
        <p:nvSpPr>
          <p:cNvPr id="15" name="step5-bg"/>
          <p:cNvSpPr/>
          <p:nvPr/>
        </p:nvSpPr>
        <p:spPr>
          <a:xfrm>
            <a:off x="711200" y="4267200"/>
            <a:ext cx="10769600" cy="787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6" name="step5"/>
          <p:cNvSpPr txBox="1"/>
          <p:nvPr/>
        </p:nvSpPr>
        <p:spPr>
          <a:xfrm>
            <a:off x="914400" y="4343400"/>
            <a:ext cx="10363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8B64C"/>
                </a:solidFill>
                <a:latin typeface="MiSans"/>
                <a:ea typeface="MiSans"/>
              </a:rPr>
              <a:t>⑤ r = 3.83　周期 3 窗口——混沌海洋中的秩序之岛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150" noProof="1">
                <a:solidFill>
                  <a:srgbClr val="9FBDB3"/>
                </a:solidFill>
                <a:latin typeface="MiSans"/>
                <a:ea typeface="MiSans"/>
              </a:rPr>
              <a:t>注意观察分岔图：混沌区里有一条"白色竖缝"，那里系统突然恢复三点循环</a:t>
            </a:r>
            <a:endParaRPr lang="en-US" sz="1600" noProof="1"/>
          </a:p>
        </p:txBody>
      </p:sp>
      <p:sp>
        <p:nvSpPr>
          <p:cNvPr id="17" name="tip"/>
          <p:cNvSpPr txBox="1"/>
          <p:nvPr/>
        </p:nvSpPr>
        <p:spPr>
          <a:xfrm>
            <a:off x="914400" y="53086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设问：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同一个公式，只转动一个旋钮，为什么能从平静走到风暴？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/>
                <a:ea typeface="MiSans"/>
              </a:rPr>
              <a:t>建议节奏：先让学生在手机上自由玩 2 分钟，再按 ①→⑤ 集中讲解。</a:t>
            </a:r>
            <a:endParaRPr lang="en-US" sz="1600" noProof="1"/>
          </a:p>
        </p:txBody>
      </p:sp>
      <p:sp>
        <p:nvSpPr>
          <p:cNvPr id="18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9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20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18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第三站 · 规律层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3600" noProof="1" b="1">
                <a:solidFill>
                  <a:srgbClr val="FAF8F4"/>
                </a:solidFill>
                <a:latin typeface="思源宋体"/>
                <a:ea typeface="思源宋体"/>
              </a:rPr>
              <a:t>周期与混沌的边界：分岔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9652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一个旋钮，一场一分为二的连锁反应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费根鲍姆常数：混沌世界的"圆周率"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19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入场券回收 · 实验 2 数据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你们的 λ 量出来了吗？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q1-bg"/>
          <p:cNvSpPr/>
          <p:nvPr/>
        </p:nvSpPr>
        <p:spPr>
          <a:xfrm>
            <a:off x="711200" y="1549400"/>
            <a:ext cx="5181600" cy="190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q1"/>
          <p:cNvSpPr txBox="1"/>
          <p:nvPr/>
        </p:nvSpPr>
        <p:spPr>
          <a:xfrm>
            <a:off x="965200" y="1701800"/>
            <a:ext cx="46736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你的数据（实验2）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① 初值差 0.001 → 分离约 </a:t>
            </a:r>
            <a:r>
              <a:rPr lang="en-US" sz="1300" noProof="1" b="1">
                <a:solidFill>
                  <a:srgbClr val="262B29"/>
                </a:solidFill>
                <a:latin typeface="MiSans"/>
                <a:ea typeface="MiSans"/>
              </a:rPr>
              <a:t>?</a:t>
            </a: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 秒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② 初值差 0.00001 → 分离约 </a:t>
            </a:r>
            <a:r>
              <a:rPr lang="en-US" sz="1300" noProof="1" b="1">
                <a:solidFill>
                  <a:srgbClr val="262B29"/>
                </a:solidFill>
                <a:latin typeface="MiSans"/>
                <a:ea typeface="MiSans"/>
              </a:rPr>
              <a:t>?</a:t>
            </a: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 秒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③ 估算的 λ ≈ </a:t>
            </a:r>
            <a:r>
              <a:rPr lang="en-US" sz="1300" noProof="1" b="1">
                <a:solidFill>
                  <a:srgbClr val="262B29"/>
                </a:solidFill>
                <a:latin typeface="MiSans"/>
                <a:ea typeface="MiSans"/>
              </a:rPr>
              <a:t>?</a:t>
            </a:r>
            <a:endParaRPr lang="en-US" sz="1600" noProof="1"/>
          </a:p>
        </p:txBody>
      </p:sp>
      <p:sp>
        <p:nvSpPr>
          <p:cNvPr id="7" name="q2-bg"/>
          <p:cNvSpPr/>
          <p:nvPr/>
        </p:nvSpPr>
        <p:spPr>
          <a:xfrm>
            <a:off x="6299200" y="1549400"/>
            <a:ext cx="5181600" cy="1905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q2"/>
          <p:cNvSpPr txBox="1"/>
          <p:nvPr/>
        </p:nvSpPr>
        <p:spPr>
          <a:xfrm>
            <a:off x="6553200" y="1701800"/>
            <a:ext cx="46736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参考答案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洛伦茨系统 λ ≈ 0.9：误差约每 2.5 秒翻 10 倍。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差 100 倍 → 只晚约 5 秒。与双摆实验规律完全一致！</a:t>
            </a:r>
            <a:endParaRPr lang="en-US" sz="1600" noProof="1"/>
          </a:p>
        </p:txBody>
      </p:sp>
      <p:sp>
        <p:nvSpPr>
          <p:cNvPr id="9" name="key-bg"/>
          <p:cNvSpPr/>
          <p:nvPr/>
        </p:nvSpPr>
        <p:spPr>
          <a:xfrm>
            <a:off x="711200" y="3759200"/>
            <a:ext cx="10769600" cy="965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key"/>
          <p:cNvSpPr txBox="1"/>
          <p:nvPr/>
        </p:nvSpPr>
        <p:spPr>
          <a:xfrm>
            <a:off x="965200" y="3911600"/>
            <a:ext cx="102616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你们已经两次亲手验证"初值敏感性"。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今天的问题更深一层：这种敏感性从哪来？混沌的"病根"是什么？</a:t>
            </a:r>
            <a:endParaRPr lang="en-US" sz="1600" noProof="1"/>
          </a:p>
        </p:txBody>
      </p:sp>
      <p:sp>
        <p:nvSpPr>
          <p:cNvPr id="11" name="preview"/>
          <p:cNvSpPr txBox="1"/>
          <p:nvPr/>
        </p:nvSpPr>
        <p:spPr>
          <a:xfrm>
            <a:off x="914400" y="5029200"/>
            <a:ext cx="10363200" cy="1066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答案预告：病根只有两个字——</a:t>
            </a:r>
            <a:r>
              <a:rPr lang="en-US" sz="1450" noProof="1" b="1">
                <a:solidFill>
                  <a:srgbClr val="C4481F"/>
                </a:solidFill>
                <a:latin typeface="MiSans"/>
                <a:ea typeface="MiSans"/>
              </a:rPr>
              <a:t>非线性</a:t>
            </a: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而制造混沌，只需要一个初中水平的公式：</a:t>
            </a:r>
            <a:r>
              <a:rPr lang="en-US" sz="1450" noProof="1" b="1">
                <a:solidFill>
                  <a:srgbClr val="262B29"/>
                </a:solidFill>
                <a:latin typeface="MiSans"/>
                <a:ea typeface="MiSans"/>
              </a:rPr>
              <a:t>x 乘 (1−x)，再乘个系数，反复迭代</a:t>
            </a: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</p:txBody>
      </p:sp>
      <p:sp>
        <p:nvSpPr>
          <p:cNvPr id="12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厨房里的物理学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水龙头滴水：从"滴答"到混沌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t1-bg"/>
          <p:cNvSpPr/>
          <p:nvPr/>
        </p:nvSpPr>
        <p:spPr>
          <a:xfrm>
            <a:off x="711200" y="1549400"/>
            <a:ext cx="2590800" cy="1905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t1"/>
          <p:cNvSpPr txBox="1"/>
          <p:nvPr/>
        </p:nvSpPr>
        <p:spPr>
          <a:xfrm>
            <a:off x="863600" y="1701800"/>
            <a:ext cx="22860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流速慢 · 周期 1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CFE4DE"/>
                </a:solidFill>
                <a:latin typeface="MiSans"/>
                <a:ea typeface="MiSans"/>
              </a:rPr>
              <a:t>滴……滴……滴……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CFE4DE"/>
                </a:solidFill>
                <a:latin typeface="MiSans"/>
                <a:ea typeface="MiSans"/>
              </a:rPr>
              <a:t>间隔均匀，每滴一样</a:t>
            </a:r>
            <a:endParaRPr lang="en-US" sz="1600" noProof="1"/>
          </a:p>
        </p:txBody>
      </p:sp>
      <p:sp>
        <p:nvSpPr>
          <p:cNvPr id="7" name="t2-bg"/>
          <p:cNvSpPr/>
          <p:nvPr/>
        </p:nvSpPr>
        <p:spPr>
          <a:xfrm>
            <a:off x="3505200" y="1549400"/>
            <a:ext cx="2590800" cy="1905000"/>
          </a:xfrm>
          <a:prstGeom prst="rect">
            <a:avLst/>
          </a:prstGeom>
          <a:solidFill>
            <a:srgbClr val="3E9489"/>
          </a:solidFill>
          <a:ln>
            <a:noFill/>
          </a:ln>
        </p:spPr>
      </p:sp>
      <p:sp>
        <p:nvSpPr>
          <p:cNvPr id="8" name="t2"/>
          <p:cNvSpPr txBox="1"/>
          <p:nvPr/>
        </p:nvSpPr>
        <p:spPr>
          <a:xfrm>
            <a:off x="3657600" y="1701800"/>
            <a:ext cx="22860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调大 · 周期 2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EAF4F0"/>
                </a:solidFill>
                <a:latin typeface="MiSans"/>
                <a:ea typeface="MiSans"/>
              </a:rPr>
              <a:t>滴答……滴答……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EAF4F0"/>
                </a:solidFill>
                <a:latin typeface="MiSans"/>
                <a:ea typeface="MiSans"/>
              </a:rPr>
              <a:t>一大一小，两滴一组</a:t>
            </a:r>
            <a:endParaRPr lang="en-US" sz="1600" noProof="1"/>
          </a:p>
        </p:txBody>
      </p:sp>
      <p:sp>
        <p:nvSpPr>
          <p:cNvPr id="9" name="t3-bg"/>
          <p:cNvSpPr/>
          <p:nvPr/>
        </p:nvSpPr>
        <p:spPr>
          <a:xfrm>
            <a:off x="6299200" y="1549400"/>
            <a:ext cx="2590800" cy="1905000"/>
          </a:xfrm>
          <a:prstGeom prst="rect">
            <a:avLst/>
          </a:prstGeom>
          <a:solidFill>
            <a:srgbClr val="D9A62E"/>
          </a:solidFill>
          <a:ln>
            <a:noFill/>
          </a:ln>
        </p:spPr>
      </p:sp>
      <p:sp>
        <p:nvSpPr>
          <p:cNvPr id="10" name="t3"/>
          <p:cNvSpPr txBox="1"/>
          <p:nvPr/>
        </p:nvSpPr>
        <p:spPr>
          <a:xfrm>
            <a:off x="6451600" y="1701800"/>
            <a:ext cx="22860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3D3415"/>
                </a:solidFill>
                <a:latin typeface="MiSans"/>
                <a:ea typeface="MiSans"/>
              </a:rPr>
              <a:t>再调 · 周期 4 → 8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4A3F1E"/>
                </a:solidFill>
                <a:latin typeface="MiSans"/>
                <a:ea typeface="MiSans"/>
              </a:rPr>
              <a:t>滴答滴答……四种间隔循环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4A3F1E"/>
                </a:solidFill>
                <a:latin typeface="MiSans"/>
                <a:ea typeface="MiSans"/>
              </a:rPr>
              <a:t>周期不断加倍</a:t>
            </a:r>
            <a:endParaRPr lang="en-US" sz="1600" noProof="1"/>
          </a:p>
        </p:txBody>
      </p:sp>
      <p:sp>
        <p:nvSpPr>
          <p:cNvPr id="11" name="t4-bg"/>
          <p:cNvSpPr/>
          <p:nvPr/>
        </p:nvSpPr>
        <p:spPr>
          <a:xfrm>
            <a:off x="9093200" y="1549400"/>
            <a:ext cx="2387600" cy="1905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12" name="t4"/>
          <p:cNvSpPr txBox="1"/>
          <p:nvPr/>
        </p:nvSpPr>
        <p:spPr>
          <a:xfrm>
            <a:off x="9245600" y="1701800"/>
            <a:ext cx="20828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FFFFFF"/>
                </a:solidFill>
                <a:latin typeface="MiSans"/>
                <a:ea typeface="MiSans"/>
              </a:rPr>
              <a:t>最后 · 混沌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300" noProof="1">
                <a:solidFill>
                  <a:srgbClr val="FDEDE6"/>
                </a:solidFill>
                <a:latin typeface="MiSans"/>
                <a:ea typeface="MiSans"/>
              </a:rPr>
              <a:t>毫无节奏地乱滴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FDEDE6"/>
                </a:solidFill>
                <a:latin typeface="MiSans"/>
                <a:ea typeface="MiSans"/>
              </a:rPr>
              <a:t>甚至连成湍流</a:t>
            </a:r>
            <a:endParaRPr lang="en-US" sz="1600" noProof="1"/>
          </a:p>
        </p:txBody>
      </p:sp>
      <p:sp>
        <p:nvSpPr>
          <p:cNvPr id="13" name="q"/>
          <p:cNvSpPr txBox="1"/>
          <p:nvPr/>
        </p:nvSpPr>
        <p:spPr>
          <a:xfrm>
            <a:off x="914400" y="3759200"/>
            <a:ext cx="10363200" cy="96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没换水龙头、没换水压——只把</a:t>
            </a:r>
            <a:r>
              <a:rPr lang="en-US" sz="1450" noProof="1" b="1">
                <a:solidFill>
                  <a:srgbClr val="262B29"/>
                </a:solidFill>
                <a:latin typeface="MiSans"/>
                <a:ea typeface="MiSans"/>
              </a:rPr>
              <a:t>流速</a:t>
            </a:r>
            <a:r>
              <a:rPr lang="en-US" sz="1450" noProof="1">
                <a:solidFill>
                  <a:srgbClr val="262B29"/>
                </a:solidFill>
                <a:latin typeface="MiSans"/>
                <a:ea typeface="MiSans"/>
              </a:rPr>
              <a:t>一个参数慢慢调大，系统自发走过 1 → 2 → 4 → 8 → ∞。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14655C"/>
                </a:solidFill>
                <a:latin typeface="MiSans"/>
                <a:ea typeface="MiSans"/>
              </a:rPr>
              <a:t>这和逻辑斯蒂映射里调 r 看到的序列，一模一样。</a:t>
            </a:r>
            <a:endParaRPr lang="en-US" sz="1600" noProof="1"/>
          </a:p>
        </p:txBody>
      </p:sp>
      <p:sp>
        <p:nvSpPr>
          <p:cNvPr id="14" name="key-bg"/>
          <p:cNvSpPr/>
          <p:nvPr/>
        </p:nvSpPr>
        <p:spPr>
          <a:xfrm>
            <a:off x="914400" y="4978400"/>
            <a:ext cx="10363200" cy="1016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5" name="key"/>
          <p:cNvSpPr txBox="1"/>
          <p:nvPr/>
        </p:nvSpPr>
        <p:spPr>
          <a:xfrm>
            <a:off x="1168400" y="5130800"/>
            <a:ext cx="98552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一个真水龙头和一个数学公式，凭什么行为相同？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这不是巧合——答案叫"普适性"，是本讲的高潮。回家试试你家的水龙头！</a:t>
            </a:r>
            <a:endParaRPr lang="en-US" sz="1600" noProof="1"/>
          </a:p>
        </p:txBody>
      </p:sp>
      <p:sp>
        <p:nvSpPr>
          <p:cNvPr id="16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7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8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概念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分岔：行为的"相变"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def-bg"/>
          <p:cNvSpPr/>
          <p:nvPr/>
        </p:nvSpPr>
        <p:spPr>
          <a:xfrm>
            <a:off x="711200" y="1498600"/>
            <a:ext cx="10769600" cy="736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def"/>
          <p:cNvSpPr txBox="1"/>
          <p:nvPr/>
        </p:nvSpPr>
        <p:spPr>
          <a:xfrm>
            <a:off x="965200" y="1600200"/>
            <a:ext cx="102616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分岔（bifurcation）：</a:t>
            </a:r>
            <a:r>
              <a:rPr lang="en-US" sz="1400" noProof="1">
                <a:solidFill>
                  <a:srgbClr val="16302B"/>
                </a:solidFill>
                <a:latin typeface="MiSans"/>
                <a:ea typeface="MiSans"/>
              </a:rPr>
              <a:t>参数缓慢变化时，系统的</a:t>
            </a: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定性行为</a:t>
            </a:r>
            <a:r>
              <a:rPr lang="en-US" sz="1400" noProof="1">
                <a:solidFill>
                  <a:srgbClr val="16302B"/>
                </a:solidFill>
                <a:latin typeface="MiSans"/>
                <a:ea typeface="MiSans"/>
              </a:rPr>
              <a:t>在临界值上突然改变——像水在 0°C 突然结冰，没有中间态。</a:t>
            </a:r>
            <a:endParaRPr lang="en-US" sz="1600" noProof="1"/>
          </a:p>
        </p:txBody>
      </p:sp>
      <p:sp>
        <p:nvSpPr>
          <p:cNvPr id="7" name="d1-bg"/>
          <p:cNvSpPr/>
          <p:nvPr/>
        </p:nvSpPr>
        <p:spPr>
          <a:xfrm>
            <a:off x="711200" y="2463800"/>
            <a:ext cx="3352800" cy="1905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d1"/>
          <p:cNvSpPr txBox="1"/>
          <p:nvPr/>
        </p:nvSpPr>
        <p:spPr>
          <a:xfrm>
            <a:off x="914400" y="2616200"/>
            <a:ext cx="29464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不动点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停在一个值上不动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r = 2.5 时 x 停在 0.6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CFE4DE"/>
                </a:solidFill>
                <a:latin typeface="MiSans"/>
                <a:ea typeface="MiSans"/>
              </a:rPr>
              <a:t>蛛网图上的"磁石"</a:t>
            </a:r>
            <a:endParaRPr lang="en-US" sz="1600" noProof="1"/>
          </a:p>
        </p:txBody>
      </p:sp>
      <p:sp>
        <p:nvSpPr>
          <p:cNvPr id="9" name="d2-bg"/>
          <p:cNvSpPr/>
          <p:nvPr/>
        </p:nvSpPr>
        <p:spPr>
          <a:xfrm>
            <a:off x="4419600" y="2463800"/>
            <a:ext cx="3352800" cy="1905000"/>
          </a:xfrm>
          <a:prstGeom prst="rect">
            <a:avLst/>
          </a:prstGeom>
          <a:solidFill>
            <a:srgbClr val="3E9489"/>
          </a:solidFill>
          <a:ln>
            <a:noFill/>
          </a:ln>
        </p:spPr>
      </p:sp>
      <p:sp>
        <p:nvSpPr>
          <p:cNvPr id="10" name="d2"/>
          <p:cNvSpPr txBox="1"/>
          <p:nvPr/>
        </p:nvSpPr>
        <p:spPr>
          <a:xfrm>
            <a:off x="4622800" y="2616200"/>
            <a:ext cx="29464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周期轨道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EAF4F0"/>
                </a:solidFill>
                <a:latin typeface="MiSans"/>
                <a:ea typeface="MiSans"/>
              </a:rPr>
              <a:t>在有限个值之间循环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AF4F0"/>
                </a:solidFill>
                <a:latin typeface="MiSans"/>
                <a:ea typeface="MiSans"/>
              </a:rPr>
              <a:t>两点跳、四点跳……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D8EDE6"/>
                </a:solidFill>
                <a:latin typeface="MiSans"/>
                <a:ea typeface="MiSans"/>
              </a:rPr>
              <a:t>像钟摆，像四季</a:t>
            </a:r>
            <a:endParaRPr lang="en-US" sz="1600" noProof="1"/>
          </a:p>
        </p:txBody>
      </p:sp>
      <p:sp>
        <p:nvSpPr>
          <p:cNvPr id="11" name="d3-bg"/>
          <p:cNvSpPr/>
          <p:nvPr/>
        </p:nvSpPr>
        <p:spPr>
          <a:xfrm>
            <a:off x="8128000" y="2463800"/>
            <a:ext cx="3352800" cy="1905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12" name="d3"/>
          <p:cNvSpPr txBox="1"/>
          <p:nvPr/>
        </p:nvSpPr>
        <p:spPr>
          <a:xfrm>
            <a:off x="8331200" y="2616200"/>
            <a:ext cx="2946400" cy="160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混沌轨道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FDEDE6"/>
                </a:solidFill>
                <a:latin typeface="MiSans"/>
                <a:ea typeface="MiSans"/>
              </a:rPr>
              <a:t>永不重复、永不自交的游荡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DEDE6"/>
                </a:solidFill>
                <a:latin typeface="MiSans"/>
                <a:ea typeface="MiSans"/>
              </a:rPr>
              <a:t>对初值极端敏感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8D9CC"/>
                </a:solidFill>
                <a:latin typeface="MiSans"/>
                <a:ea typeface="MiSans"/>
              </a:rPr>
              <a:t>像第 2 讲的双摆</a:t>
            </a:r>
            <a:endParaRPr lang="en-US" sz="1600" noProof="1"/>
          </a:p>
        </p:txBody>
      </p:sp>
      <p:sp>
        <p:nvSpPr>
          <p:cNvPr id="13" name="key-bg"/>
          <p:cNvSpPr/>
          <p:nvPr/>
        </p:nvSpPr>
        <p:spPr>
          <a:xfrm>
            <a:off x="914400" y="4673600"/>
            <a:ext cx="10363200" cy="1320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4" name="key"/>
          <p:cNvSpPr txBox="1"/>
          <p:nvPr/>
        </p:nvSpPr>
        <p:spPr>
          <a:xfrm>
            <a:off x="1168400" y="4800600"/>
            <a:ext cx="9855200" cy="1066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逻辑斯蒂映射的分岔点：</a:t>
            </a:r>
            <a:r>
              <a:rPr lang="en-US" sz="1350" noProof="1" b="1">
                <a:solidFill>
                  <a:srgbClr val="FAF8F4"/>
                </a:solidFill>
                <a:latin typeface="MiSans"/>
                <a:ea typeface="MiSans"/>
              </a:rPr>
              <a:t>r₁ = 3.0（一分二）→ r₂ ≈ 3.449（二分四）→ r₃ ≈ 3.544（四分八）→ ……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间隔越来越近，在 </a:t>
            </a:r>
            <a:r>
              <a:rPr lang="en-US" sz="1350" noProof="1" b="1">
                <a:solidFill>
                  <a:srgbClr val="FAF8F4"/>
                </a:solidFill>
                <a:latin typeface="MiSans"/>
                <a:ea typeface="MiSans"/>
              </a:rPr>
              <a:t>r∞ ≈ 3.570</a:t>
            </a: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 处积累到混沌。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8B64C"/>
                </a:solidFill>
                <a:latin typeface="MiSans"/>
                <a:ea typeface="MiSans"/>
              </a:rPr>
              <a:t>把这些分岔点全部画出来，就是下一页的"混沌族谱"。</a:t>
            </a:r>
            <a:endParaRPr lang="en-US" sz="1600" noProof="1"/>
          </a:p>
        </p:txBody>
      </p:sp>
      <p:sp>
        <p:nvSpPr>
          <p:cNvPr id="15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6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7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本讲主图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混沌族谱：一棵"无花果树"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t="-3513" b="-3513"/>
          <a:stretch>
            <a:fillRect/>
          </a:stretch>
        </p:blipFill>
        <p:spPr>
          <a:xfrm>
            <a:off x="762000" y="1397000"/>
            <a:ext cx="7874000" cy="43180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8940800" y="1498600"/>
            <a:ext cx="2540000" cy="408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16302B"/>
                </a:solidFill>
                <a:latin typeface="MiSans"/>
                <a:ea typeface="MiSans"/>
              </a:rPr>
              <a:t>从左往右读这棵树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00" noProof="1">
                <a:solidFill>
                  <a:srgbClr val="262B29"/>
                </a:solidFill>
                <a:latin typeface="MiSans"/>
                <a:ea typeface="MiSans"/>
              </a:rPr>
              <a:t>r &lt; 3　一条主干（不动点）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262B29"/>
                </a:solidFill>
                <a:latin typeface="MiSans"/>
                <a:ea typeface="MiSans"/>
              </a:rPr>
              <a:t>r = 3.0　劈成两叉（周期 2）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262B29"/>
                </a:solidFill>
                <a:latin typeface="MiSans"/>
                <a:ea typeface="MiSans"/>
              </a:rPr>
              <a:t>r ≈ 3.449　二分为四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262B29"/>
                </a:solidFill>
                <a:latin typeface="MiSans"/>
                <a:ea typeface="MiSans"/>
              </a:rPr>
              <a:t>r ≈ 3.544　四分为八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262B29"/>
                </a:solidFill>
                <a:latin typeface="MiSans"/>
                <a:ea typeface="MiSans"/>
              </a:rPr>
              <a:t>r ≈ 3.57　进入混沌点云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lang="en-US" sz="1200" noProof="1" b="1">
                <a:solidFill>
                  <a:srgbClr val="C4481F"/>
                </a:solidFill>
                <a:latin typeface="MiSans"/>
                <a:ea typeface="MiSans"/>
              </a:rPr>
              <a:t>混沌区里有白色竖缝——最宽一条是周期 3 窗口（r ≈ 3.83）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791200"/>
            <a:ext cx="10363200" cy="508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842000"/>
            <a:ext cx="98552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AF8F4"/>
                </a:solidFill>
                <a:latin typeface="MiSans"/>
                <a:ea typeface="MiSans"/>
              </a:rPr>
              <a:t>放大任意一根枝条，里面藏着一棵</a:t>
            </a:r>
            <a:r>
              <a:rPr lang="en-US" sz="1300" noProof="1" b="1">
                <a:solidFill>
                  <a:srgbClr val="FAF8F4"/>
                </a:solidFill>
                <a:latin typeface="MiSans"/>
                <a:ea typeface="MiSans"/>
              </a:rPr>
              <a:t>和整棵树一模一样的小树</a:t>
            </a:r>
            <a:r>
              <a:rPr lang="en-US" sz="1300" noProof="1">
                <a:solidFill>
                  <a:srgbClr val="FAF8F4"/>
                </a:solidFill>
                <a:latin typeface="MiSans"/>
                <a:ea typeface="MiSans"/>
              </a:rPr>
              <a:t>——自相似（第 5 讲分形预告）。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秩序之岛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周期 3 窗口：混沌海洋中的秩序之岛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t="-4144" b="-4144"/>
          <a:stretch>
            <a:fillRect/>
          </a:stretch>
        </p:blipFill>
        <p:spPr>
          <a:xfrm>
            <a:off x="762000" y="1397000"/>
            <a:ext cx="7366000" cy="3810000"/>
          </a:xfrm>
          <a:prstGeom prst="rect">
            <a:avLst/>
          </a:prstGeom>
          <a:ln>
            <a:noFill/>
          </a:ln>
        </p:spPr>
      </p:pic>
      <p:sp>
        <p:nvSpPr>
          <p:cNvPr id="6" name="side"/>
          <p:cNvSpPr txBox="1"/>
          <p:nvPr/>
        </p:nvSpPr>
        <p:spPr>
          <a:xfrm>
            <a:off x="8483600" y="1498600"/>
            <a:ext cx="2997200" cy="3606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16302B"/>
                </a:solidFill>
                <a:latin typeface="MiSans"/>
                <a:ea typeface="MiSans"/>
              </a:rPr>
              <a:t>r ≈ 3.83 附近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混沌点云突然收拢成</a:t>
            </a:r>
            <a:r>
              <a:rPr lang="en-US" sz="1250" noProof="1" b="1">
                <a:solidFill>
                  <a:srgbClr val="262B29"/>
                </a:solidFill>
                <a:latin typeface="MiSans"/>
                <a:ea typeface="MiSans"/>
              </a:rPr>
              <a:t>三条线</a:t>
            </a: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——系统在三个值间干净循环。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en-US" sz="1250" noProof="1" b="1">
                <a:solidFill>
                  <a:srgbClr val="14655C"/>
                </a:solidFill>
                <a:latin typeface="MiSans"/>
                <a:ea typeface="MiSans"/>
              </a:rPr>
              <a:t>亲眼验证第 2 讲的李-约克定理：</a:t>
            </a:r>
            <a:r>
              <a:rPr lang="en-US" sz="1250" noProof="1">
                <a:solidFill>
                  <a:srgbClr val="14655C"/>
                </a:solidFill>
                <a:latin typeface="MiSans"/>
                <a:ea typeface="MiSans"/>
              </a:rPr>
              <a:t>周期 3 真的出现了；有周期 3，就有一切周期。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435600"/>
            <a:ext cx="10363200" cy="711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511800"/>
            <a:ext cx="98552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混沌不是秩序的反面，而是秩序的</a:t>
            </a:r>
            <a:r>
              <a:rPr lang="en-US" sz="1350" noProof="1" b="1">
                <a:solidFill>
                  <a:srgbClr val="FAF8F4"/>
                </a:solidFill>
                <a:latin typeface="MiSans"/>
                <a:ea typeface="MiSans"/>
              </a:rPr>
              <a:t>邻居</a:t>
            </a: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——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8B64C"/>
                </a:solidFill>
                <a:latin typeface="MiSans"/>
                <a:ea typeface="MiSans"/>
              </a:rPr>
              <a:t>秩序与混沌不是黑白两色，而是同一张图上的花纹。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动手 3 分钟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亲手迭代：你的手指走过混沌边界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demo-bg"/>
          <p:cNvSpPr/>
          <p:nvPr/>
        </p:nvSpPr>
        <p:spPr>
          <a:xfrm>
            <a:off x="711200" y="1473200"/>
            <a:ext cx="10769600" cy="6604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demo"/>
          <p:cNvSpPr txBox="1"/>
          <p:nvPr/>
        </p:nvSpPr>
        <p:spPr>
          <a:xfrm>
            <a:off x="965200" y="1549400"/>
            <a:ext cx="102616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16302B"/>
                </a:solidFill>
                <a:latin typeface="MiSans"/>
                <a:ea typeface="MiSans"/>
              </a:rPr>
              <a:t>都做 x₀ = 0.5 开头。示范（r = 2.5）：</a:t>
            </a:r>
            <a:r>
              <a:rPr lang="en-US" sz="1300" noProof="1">
                <a:solidFill>
                  <a:srgbClr val="16302B"/>
                </a:solidFill>
                <a:latin typeface="MiSans"/>
                <a:ea typeface="MiSans"/>
              </a:rPr>
              <a:t>x₁ = 2.5×0.5×0.5 = 0.625 → x₂ ≈ 0.586 → x₃ ≈ 0.607 → …… → 0.6　收敛！</a:t>
            </a:r>
            <a:endParaRPr lang="en-US" sz="1600" noProof="1"/>
          </a:p>
        </p:txBody>
      </p:sp>
      <p:sp>
        <p:nvSpPr>
          <p:cNvPr id="7" name="q"/>
          <p:cNvSpPr txBox="1"/>
          <p:nvPr/>
        </p:nvSpPr>
        <p:spPr>
          <a:xfrm>
            <a:off x="914400" y="53086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现场提问：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三组同学，谁手里的数字"知道"自己下一步去哪？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同一个公式、同一个起点，只是 r 不同，命运截然不同——做一遍，胜过读十遍。</a:t>
            </a:r>
            <a:endParaRPr lang="en-US" sz="1600" noProof="1"/>
          </a:p>
        </p:txBody>
      </p:sp>
      <p:sp>
        <p:nvSpPr>
          <p:cNvPr id="8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9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0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科学史 1975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费根鲍姆：一台计算器算出的普适常数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t="-7140" b="-7140"/>
          <a:stretch>
            <a:fillRect/>
          </a:stretch>
        </p:blipFill>
        <p:spPr>
          <a:xfrm>
            <a:off x="762000" y="1422400"/>
            <a:ext cx="6858000" cy="3759200"/>
          </a:xfrm>
          <a:prstGeom prst="rect">
            <a:avLst/>
          </a:prstGeom>
          <a:ln>
            <a:noFill/>
          </a:ln>
        </p:spPr>
      </p:pic>
      <p:sp>
        <p:nvSpPr>
          <p:cNvPr id="6" name="story"/>
          <p:cNvSpPr txBox="1"/>
          <p:nvPr/>
        </p:nvSpPr>
        <p:spPr>
          <a:xfrm>
            <a:off x="7975600" y="1498600"/>
            <a:ext cx="3505200" cy="3632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16302B"/>
                </a:solidFill>
                <a:latin typeface="MiSans"/>
                <a:ea typeface="MiSans"/>
              </a:rPr>
              <a:t>1975 · 洛斯阿拉莫斯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费根鲍姆用一台 </a:t>
            </a:r>
            <a:r>
              <a:rPr lang="en-US" sz="1250" noProof="1" b="1">
                <a:solidFill>
                  <a:srgbClr val="262B29"/>
                </a:solidFill>
                <a:latin typeface="MiSans"/>
                <a:ea typeface="MiSans"/>
              </a:rPr>
              <a:t>HP-65 手持计算器</a:t>
            </a: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丈量分岔间距，发现一个不变的比率：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600" noProof="1" b="1">
                <a:solidFill>
                  <a:srgbClr val="C4481F"/>
                </a:solidFill>
                <a:latin typeface="Georgia"/>
                <a:ea typeface="Georgia"/>
              </a:rPr>
              <a:t>δ ≈ 4.6692016091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换正弦映射再算——</a:t>
            </a:r>
            <a:r>
              <a:rPr lang="en-US" sz="1250" noProof="1" b="1">
                <a:solidFill>
                  <a:srgbClr val="262B29"/>
                </a:solidFill>
                <a:latin typeface="MiSans"/>
                <a:ea typeface="MiSans"/>
              </a:rPr>
              <a:t>还是 4.669</a:t>
            </a: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！另有宽度常数 α ≈ 2.503。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68736F"/>
                </a:solidFill>
                <a:latin typeface="MiSans"/>
                <a:ea typeface="MiSans"/>
              </a:rPr>
              <a:t>论文 1976 年被退稿，1978 年才正式发表。伟大的发现也常坐冷板凳。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435600"/>
            <a:ext cx="10363200" cy="711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511800"/>
            <a:ext cx="98552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FAF8F4"/>
                </a:solidFill>
                <a:latin typeface="MiSans"/>
                <a:ea typeface="MiSans"/>
              </a:rPr>
              <a:t>不管系统的具体规则是什么，通往混沌的"节拍"都一样。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8B64C"/>
                </a:solidFill>
                <a:latin typeface="MiSans"/>
                <a:ea typeface="MiSans"/>
              </a:rPr>
              <a:t>δ ——混沌世界的圆周率。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思想高点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普适性：不同系统讲同一种语言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exp-bg"/>
          <p:cNvSpPr/>
          <p:nvPr/>
        </p:nvSpPr>
        <p:spPr>
          <a:xfrm>
            <a:off x="711200" y="1498600"/>
            <a:ext cx="6604000" cy="23622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exp"/>
          <p:cNvSpPr txBox="1"/>
          <p:nvPr/>
        </p:nvSpPr>
        <p:spPr>
          <a:xfrm>
            <a:off x="965200" y="1651000"/>
            <a:ext cx="6096000" cy="2057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1981 前后：实验物理学家在真实世界测 δ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</a:t>
            </a:r>
            <a:r>
              <a:rPr lang="en-US" sz="1300" noProof="1" b="1">
                <a:solidFill>
                  <a:srgbClr val="262B29"/>
                </a:solidFill>
                <a:latin typeface="MiSans"/>
                <a:ea typeface="MiSans"/>
              </a:rPr>
              <a:t>液氦对流</a:t>
            </a: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（利布查伯）：测得 δ ≈ 4.7，与理论吻合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水波 · 振荡化学反应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· 非线性二极管电路 · 激光器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 b="1">
                <a:solidFill>
                  <a:srgbClr val="C4481F"/>
                </a:solidFill>
                <a:latin typeface="MiSans"/>
                <a:ea typeface="MiSans"/>
              </a:rPr>
              <a:t>计算器里算出的数字，出现在液氦、电路和激光里。</a:t>
            </a:r>
            <a:endParaRPr lang="en-US" sz="1600" noProof="1"/>
          </a:p>
        </p:txBody>
      </p:sp>
      <p:sp>
        <p:nvSpPr>
          <p:cNvPr id="7" name="cn-bg"/>
          <p:cNvSpPr/>
          <p:nvPr/>
        </p:nvSpPr>
        <p:spPr>
          <a:xfrm>
            <a:off x="7721600" y="1498600"/>
            <a:ext cx="3759200" cy="23622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cn"/>
          <p:cNvSpPr txBox="1"/>
          <p:nvPr/>
        </p:nvSpPr>
        <p:spPr>
          <a:xfrm>
            <a:off x="7975600" y="1651000"/>
            <a:ext cx="3251200" cy="2057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中国贡献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· </a:t>
            </a:r>
            <a:r>
              <a:rPr lang="en-US" sz="1250" noProof="1" b="1">
                <a:solidFill>
                  <a:srgbClr val="E9F3F0"/>
                </a:solidFill>
                <a:latin typeface="MiSans"/>
                <a:ea typeface="MiSans"/>
              </a:rPr>
              <a:t>陈式刚院士</a:t>
            </a: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：普适函数方程的数值与级数系统解法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· </a:t>
            </a:r>
            <a:r>
              <a:rPr lang="en-US" sz="1250" noProof="1" b="1">
                <a:solidFill>
                  <a:srgbClr val="E9F3F0"/>
                </a:solidFill>
                <a:latin typeface="MiSans"/>
                <a:ea typeface="MiSans"/>
              </a:rPr>
              <a:t>郝柏林院士</a:t>
            </a: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：主编《混沌》丛书，系统引进这场革命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CFE4DE"/>
                </a:solidFill>
                <a:latin typeface="MiSans"/>
                <a:ea typeface="MiSans"/>
              </a:rPr>
              <a:t>中国不是这场革命的旁观者。</a:t>
            </a:r>
            <a:endParaRPr lang="en-US" sz="1600" noProof="1"/>
          </a:p>
        </p:txBody>
      </p:sp>
      <p:sp>
        <p:nvSpPr>
          <p:cNvPr id="9" name="key-bg"/>
          <p:cNvSpPr/>
          <p:nvPr/>
        </p:nvSpPr>
        <p:spPr>
          <a:xfrm>
            <a:off x="914400" y="4140200"/>
            <a:ext cx="10363200" cy="1854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key"/>
          <p:cNvSpPr txBox="1"/>
          <p:nvPr/>
        </p:nvSpPr>
        <p:spPr>
          <a:xfrm>
            <a:off x="1168400" y="4318000"/>
            <a:ext cx="9855200" cy="152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δ 不是某个方程的性质，而是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"周期加倍这条路"本身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的性质。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混沌不是杂乱的同义词，而是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有严格数学结构的秩序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表面上各不相干的系统，深处共享同一套语法——这就是普适性。</a:t>
            </a:r>
            <a:endParaRPr lang="en-US" sz="1600" noProof="1"/>
          </a:p>
        </p:txBody>
      </p:sp>
      <p:sp>
        <p:nvSpPr>
          <p:cNvPr id="11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762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哲学驿站 · 方法论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1117600"/>
            <a:ext cx="105664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2800" noProof="1" b="1">
                <a:solidFill>
                  <a:srgbClr val="FAF8F4"/>
                </a:solidFill>
                <a:latin typeface="思源宋体"/>
                <a:ea typeface="思源宋体"/>
              </a:rPr>
              <a:t>还原论 vs 整体论：拆得碎，拼得回吗？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18034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red-bg"/>
          <p:cNvSpPr/>
          <p:nvPr/>
        </p:nvSpPr>
        <p:spPr>
          <a:xfrm>
            <a:off x="812800" y="2159000"/>
            <a:ext cx="5080000" cy="2133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6" name="red"/>
          <p:cNvSpPr txBox="1"/>
          <p:nvPr/>
        </p:nvSpPr>
        <p:spPr>
          <a:xfrm>
            <a:off x="1066800" y="2336800"/>
            <a:ext cx="4572000" cy="177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7FD1C0"/>
                </a:solidFill>
                <a:latin typeface="MiSans"/>
                <a:ea typeface="MiSans"/>
              </a:rPr>
              <a:t>还原论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D8E4DF"/>
                </a:solidFill>
                <a:latin typeface="MiSans"/>
                <a:ea typeface="MiSans"/>
              </a:rPr>
              <a:t>拆开 → 研究部分 → 加总 = 理解整体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D8E4DF"/>
                </a:solidFill>
                <a:latin typeface="MiSans"/>
                <a:ea typeface="MiSans"/>
              </a:rPr>
              <a:t>近代科学三百年的制胜法宝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9FBDB3"/>
                </a:solidFill>
                <a:latin typeface="MiSans"/>
                <a:ea typeface="MiSans"/>
              </a:rPr>
              <a:t>在线性世界里，它永远有效</a:t>
            </a:r>
            <a:endParaRPr lang="en-US" sz="1600" noProof="1"/>
          </a:p>
        </p:txBody>
      </p:sp>
      <p:sp>
        <p:nvSpPr>
          <p:cNvPr id="7" name="hol-bg"/>
          <p:cNvSpPr/>
          <p:nvPr/>
        </p:nvSpPr>
        <p:spPr>
          <a:xfrm>
            <a:off x="6299200" y="2159000"/>
            <a:ext cx="5080000" cy="2133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hol"/>
          <p:cNvSpPr txBox="1"/>
          <p:nvPr/>
        </p:nvSpPr>
        <p:spPr>
          <a:xfrm>
            <a:off x="6553200" y="2336800"/>
            <a:ext cx="4572000" cy="177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整体论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D8E4DF"/>
                </a:solidFill>
                <a:latin typeface="MiSans"/>
                <a:ea typeface="MiSans"/>
              </a:rPr>
              <a:t>有些性质只属于整体，拆碎就消失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D8E4DF"/>
                </a:solidFill>
                <a:latin typeface="MiSans"/>
                <a:ea typeface="MiSans"/>
              </a:rPr>
              <a:t>"湿润"不属于任何一个水分子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9FBDB3"/>
                </a:solidFill>
                <a:latin typeface="MiSans"/>
                <a:ea typeface="MiSans"/>
              </a:rPr>
              <a:t>在非线性世界里，它是必修课</a:t>
            </a:r>
            <a:endParaRPr lang="en-US" sz="1600" noProof="1"/>
          </a:p>
        </p:txBody>
      </p:sp>
      <p:sp>
        <p:nvSpPr>
          <p:cNvPr id="9" name="quote"/>
          <p:cNvSpPr txBox="1"/>
          <p:nvPr/>
        </p:nvSpPr>
        <p:spPr>
          <a:xfrm>
            <a:off x="812800" y="4597400"/>
            <a:ext cx="105664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900" noProof="1">
                <a:solidFill>
                  <a:srgbClr val="FAF8F4"/>
                </a:solidFill>
                <a:latin typeface="霞鹜新致宋"/>
                <a:ea typeface="霞鹜新致宋"/>
              </a:rPr>
              <a:t>"More is different." —— P. W. 安德森，1972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50" noProof="1">
                <a:solidFill>
                  <a:srgbClr val="9FBDB3"/>
                </a:solidFill>
                <a:latin typeface="MiSans"/>
                <a:ea typeface="MiSans"/>
              </a:rPr>
              <a:t>量大本身，就会产生质变</a:t>
            </a:r>
            <a:endParaRPr lang="en-US" sz="1600" noProof="1"/>
          </a:p>
        </p:txBody>
      </p:sp>
      <p:sp>
        <p:nvSpPr>
          <p:cNvPr id="10" name="key"/>
          <p:cNvSpPr txBox="1"/>
          <p:nvPr/>
        </p:nvSpPr>
        <p:spPr>
          <a:xfrm>
            <a:off x="812800" y="5511800"/>
            <a:ext cx="105664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400" noProof="1">
                <a:solidFill>
                  <a:srgbClr val="D8E4DF"/>
                </a:solidFill>
                <a:latin typeface="MiSans"/>
                <a:ea typeface="MiSans"/>
              </a:rPr>
              <a:t>理解混沌，不是把世界拆得更碎，而是学会在</a:t>
            </a:r>
            <a:r>
              <a:rPr lang="en-US" sz="1400" noProof="1" b="1">
                <a:solidFill>
                  <a:srgbClr val="D8E4DF"/>
                </a:solidFill>
                <a:latin typeface="MiSans"/>
                <a:ea typeface="MiSans"/>
              </a:rPr>
              <a:t>整体的层面</a:t>
            </a:r>
            <a:r>
              <a:rPr lang="en-US" sz="1400" noProof="1">
                <a:solidFill>
                  <a:srgbClr val="D8E4DF"/>
                </a:solidFill>
                <a:latin typeface="MiSans"/>
                <a:ea typeface="MiSans"/>
              </a:rPr>
              <a:t>上看世界。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50" noProof="1">
                <a:solidFill>
                  <a:srgbClr val="8FAEA4"/>
                </a:solidFill>
                <a:latin typeface="MiSans"/>
                <a:ea typeface="MiSans"/>
              </a:rPr>
              <a:t>整体大于部分之和 → "涌现"，第 7 讲见</a:t>
            </a:r>
            <a:endParaRPr lang="en-US" sz="16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27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第三站 · 跨学科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社会中的"分岔"：启发，而非证明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ok-bg"/>
          <p:cNvSpPr/>
          <p:nvPr/>
        </p:nvSpPr>
        <p:spPr>
          <a:xfrm>
            <a:off x="711200" y="1498600"/>
            <a:ext cx="5181600" cy="2921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ok"/>
          <p:cNvSpPr txBox="1"/>
          <p:nvPr/>
        </p:nvSpPr>
        <p:spPr>
          <a:xfrm>
            <a:off x="965200" y="1676400"/>
            <a:ext cx="4673600" cy="2565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可以借用的直觉 ✓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· </a:t>
            </a:r>
            <a:r>
              <a:rPr lang="en-US" sz="1250" noProof="1" b="1">
                <a:solidFill>
                  <a:srgbClr val="E9F3F0"/>
                </a:solidFill>
                <a:latin typeface="MiSans"/>
                <a:ea typeface="MiSans"/>
              </a:rPr>
              <a:t>临界点</a:t>
            </a: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：舆情与市场里确有"最后一根稻草"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· </a:t>
            </a:r>
            <a:r>
              <a:rPr lang="en-US" sz="1250" noProof="1" b="1">
                <a:solidFill>
                  <a:srgbClr val="E9F3F0"/>
                </a:solidFill>
                <a:latin typeface="MiSans"/>
                <a:ea typeface="MiSans"/>
              </a:rPr>
              <a:t>路径依赖</a:t>
            </a: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：QWERTY 键盘、技术标准之争——分岔后的选择被锁定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· </a:t>
            </a:r>
            <a:r>
              <a:rPr lang="en-US" sz="1250" noProof="1" b="1">
                <a:solidFill>
                  <a:srgbClr val="E9F3F0"/>
                </a:solidFill>
                <a:latin typeface="MiSans"/>
                <a:ea typeface="MiSans"/>
              </a:rPr>
              <a:t>阈值思维</a:t>
            </a: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：习惯养成、组织变革存在行为模式的突然切换</a:t>
            </a:r>
            <a:endParaRPr lang="en-US" sz="1600" noProof="1"/>
          </a:p>
        </p:txBody>
      </p:sp>
      <p:sp>
        <p:nvSpPr>
          <p:cNvPr id="7" name="no-bg"/>
          <p:cNvSpPr/>
          <p:nvPr/>
        </p:nvSpPr>
        <p:spPr>
          <a:xfrm>
            <a:off x="6299200" y="1498600"/>
            <a:ext cx="5181600" cy="29210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8" name="no"/>
          <p:cNvSpPr txBox="1"/>
          <p:nvPr/>
        </p:nvSpPr>
        <p:spPr>
          <a:xfrm>
            <a:off x="6553200" y="1676400"/>
            <a:ext cx="4673600" cy="2565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必须画出的红线 ✗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FDEDE6"/>
                </a:solidFill>
                <a:latin typeface="MiSans"/>
                <a:ea typeface="MiSans"/>
              </a:rPr>
              <a:t>社会系统里有主观能动性、历史偶然与价值观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FDEDE6"/>
                </a:solidFill>
                <a:latin typeface="MiSans"/>
                <a:ea typeface="MiSans"/>
              </a:rPr>
              <a:t>把数学映射直接套到历史上，说"所以必然如此"——</a:t>
            </a:r>
            <a:r>
              <a:rPr lang="en-US" sz="1250" noProof="1" b="1">
                <a:solidFill>
                  <a:srgbClr val="FDEDE6"/>
                </a:solidFill>
                <a:latin typeface="MiSans"/>
                <a:ea typeface="MiSans"/>
              </a:rPr>
              <a:t>那是伪科学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50" noProof="1">
                <a:solidFill>
                  <a:srgbClr val="F8D9CC"/>
                </a:solidFill>
                <a:latin typeface="MiSans"/>
                <a:ea typeface="MiSans"/>
              </a:rPr>
              <a:t>混沌理论给社会科学的礼物，是</a:t>
            </a:r>
            <a:r>
              <a:rPr lang="en-US" sz="1250" noProof="1" b="1">
                <a:solidFill>
                  <a:srgbClr val="F8D9CC"/>
                </a:solidFill>
                <a:latin typeface="MiSans"/>
                <a:ea typeface="MiSans"/>
              </a:rPr>
              <a:t>思维方式的解放</a:t>
            </a:r>
            <a:r>
              <a:rPr lang="en-US" sz="1250" noProof="1">
                <a:solidFill>
                  <a:srgbClr val="F8D9CC"/>
                </a:solidFill>
                <a:latin typeface="MiSans"/>
                <a:ea typeface="MiSans"/>
              </a:rPr>
              <a:t>，不是预言的水晶球。</a:t>
            </a:r>
            <a:endParaRPr lang="en-US" sz="1600" noProof="1"/>
          </a:p>
        </p:txBody>
      </p:sp>
      <p:sp>
        <p:nvSpPr>
          <p:cNvPr id="9" name="key-bg"/>
          <p:cNvSpPr/>
          <p:nvPr/>
        </p:nvSpPr>
        <p:spPr>
          <a:xfrm>
            <a:off x="914400" y="4749800"/>
            <a:ext cx="10363200" cy="12446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key"/>
          <p:cNvSpPr txBox="1"/>
          <p:nvPr/>
        </p:nvSpPr>
        <p:spPr>
          <a:xfrm>
            <a:off x="1168400" y="4927600"/>
            <a:ext cx="9855200" cy="889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/>
                <a:ea typeface="MiSans"/>
              </a:rPr>
              <a:t>方法论的启发 ≠ 严格的数学证明。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E8B64C"/>
                </a:solidFill>
                <a:latin typeface="MiSans"/>
                <a:ea typeface="MiSans"/>
              </a:rPr>
              <a:t>学得越深，越懂得边界在哪里——这本身就是科学素养。</a:t>
            </a:r>
            <a:endParaRPr lang="en-US" sz="1600" noProof="1"/>
          </a:p>
        </p:txBody>
      </p:sp>
      <p:sp>
        <p:nvSpPr>
          <p:cNvPr id="11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2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3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28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概念纠偏 ①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学了非线性，线性科学就过时了吗？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myth"/>
          <p:cNvSpPr txBox="1"/>
          <p:nvPr/>
        </p:nvSpPr>
        <p:spPr>
          <a:xfrm>
            <a:off x="914400" y="1549400"/>
            <a:ext cx="10363200" cy="685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68736F"/>
                </a:solidFill>
                <a:latin typeface="MiSans"/>
                <a:ea typeface="MiSans"/>
              </a:rPr>
              <a:t>流行说法：</a:t>
            </a:r>
            <a:r>
              <a:rPr lang="en-US" sz="1500" noProof="1">
                <a:solidFill>
                  <a:srgbClr val="68736F"/>
                </a:solidFill>
                <a:latin typeface="MiSans"/>
                <a:ea typeface="MiSans"/>
              </a:rPr>
              <a:t>"线性科学是旧范式，非线性来了，它该退场了。"　——郝柏林院士生前反复纠正这个误读。</a:t>
            </a:r>
            <a:endParaRPr lang="en-US" sz="1600" noProof="1"/>
          </a:p>
        </p:txBody>
      </p:sp>
      <p:sp>
        <p:nvSpPr>
          <p:cNvPr id="6" name="a-bg"/>
          <p:cNvSpPr/>
          <p:nvPr/>
        </p:nvSpPr>
        <p:spPr>
          <a:xfrm>
            <a:off x="711200" y="2463800"/>
            <a:ext cx="5181600" cy="2159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a"/>
          <p:cNvSpPr txBox="1"/>
          <p:nvPr/>
        </p:nvSpPr>
        <p:spPr>
          <a:xfrm>
            <a:off x="965200" y="2641600"/>
            <a:ext cx="4673600" cy="180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线性 = 科学的 ABC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微积分、线性代数、傅里叶分析——理工科的工具箱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你坐的楼、开的药、用的手机，都是线性工程的杰作</a:t>
            </a:r>
            <a:endParaRPr lang="en-US" sz="1600" noProof="1"/>
          </a:p>
        </p:txBody>
      </p:sp>
      <p:sp>
        <p:nvSpPr>
          <p:cNvPr id="8" name="b-bg"/>
          <p:cNvSpPr/>
          <p:nvPr/>
        </p:nvSpPr>
        <p:spPr>
          <a:xfrm>
            <a:off x="6299200" y="2463800"/>
            <a:ext cx="5181600" cy="2159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9" name="b"/>
          <p:cNvSpPr txBox="1"/>
          <p:nvPr/>
        </p:nvSpPr>
        <p:spPr>
          <a:xfrm>
            <a:off x="6553200" y="2641600"/>
            <a:ext cx="4673600" cy="180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C4481F"/>
                </a:solidFill>
                <a:latin typeface="MiSans"/>
                <a:ea typeface="MiSans"/>
              </a:rPr>
              <a:t>非线性 = 科学的前沿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回答线性回答不了的问题：湍流、生命、心智、气候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262B29"/>
                </a:solidFill>
                <a:latin typeface="MiSans"/>
                <a:ea typeface="MiSans"/>
              </a:rPr>
              <a:t>二者是战友：研究非线性，先靠"线性近似"看清局部</a:t>
            </a:r>
            <a:endParaRPr lang="en-US" sz="1600" noProof="1"/>
          </a:p>
        </p:txBody>
      </p:sp>
      <p:sp>
        <p:nvSpPr>
          <p:cNvPr id="10" name="key-bg"/>
          <p:cNvSpPr/>
          <p:nvPr/>
        </p:nvSpPr>
        <p:spPr>
          <a:xfrm>
            <a:off x="914400" y="4927600"/>
            <a:ext cx="10363200" cy="1066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key"/>
          <p:cNvSpPr txBox="1"/>
          <p:nvPr/>
        </p:nvSpPr>
        <p:spPr>
          <a:xfrm>
            <a:off x="1168400" y="5080000"/>
            <a:ext cx="9855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/>
                <a:ea typeface="MiSans"/>
              </a:rPr>
              <a:t>字母表不会因为文学伟大而过时。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E8B64C"/>
                </a:solidFill>
                <a:latin typeface="MiSans"/>
                <a:ea typeface="MiSans"/>
              </a:rPr>
              <a:t>线性是地基，非线性是高楼——拆地基的高楼不存在。关系是递进，不是对立。</a:t>
            </a:r>
            <a:endParaRPr lang="en-US" sz="1600" noProof="1"/>
          </a:p>
        </p:txBody>
      </p:sp>
      <p:sp>
        <p:nvSpPr>
          <p:cNvPr id="12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29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温故 · 第2讲快闪回顾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五问回顾：那只蝴蝶的一生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r1"/>
          <p:cNvSpPr txBox="1"/>
          <p:nvPr/>
        </p:nvSpPr>
        <p:spPr>
          <a:xfrm>
            <a:off x="914400" y="1574800"/>
            <a:ext cx="10363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①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　洛伦茨"偷懒"：0.506 vs 0.506127——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万分之一的差别，完全不同的天气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</p:txBody>
      </p:sp>
      <p:sp>
        <p:nvSpPr>
          <p:cNvPr id="6" name="r2"/>
          <p:cNvSpPr txBox="1"/>
          <p:nvPr/>
        </p:nvSpPr>
        <p:spPr>
          <a:xfrm>
            <a:off x="914400" y="2286000"/>
            <a:ext cx="10363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②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　蝴蝶命名：1972 年 AAAS 演讲，标题是别人代拟的；注意标题末尾的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问号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</p:txBody>
      </p:sp>
      <p:sp>
        <p:nvSpPr>
          <p:cNvPr id="7" name="r3"/>
          <p:cNvSpPr txBox="1"/>
          <p:nvPr/>
        </p:nvSpPr>
        <p:spPr>
          <a:xfrm>
            <a:off x="914400" y="2997200"/>
            <a:ext cx="10363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③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　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λ &gt; 0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：相邻轨迹指数分离——混沌的数学定义；你们已亲手量过。</a:t>
            </a:r>
            <a:endParaRPr lang="en-US" sz="1600" noProof="1"/>
          </a:p>
        </p:txBody>
      </p:sp>
      <p:sp>
        <p:nvSpPr>
          <p:cNvPr id="8" name="r4"/>
          <p:cNvSpPr txBox="1"/>
          <p:nvPr/>
        </p:nvSpPr>
        <p:spPr>
          <a:xfrm>
            <a:off x="914400" y="3708400"/>
            <a:ext cx="10363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4655C"/>
                </a:solidFill>
                <a:latin typeface="MiSans"/>
                <a:ea typeface="MiSans"/>
              </a:rPr>
              <a:t>④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　天气预报</a:t>
            </a:r>
            <a:r>
              <a:rPr lang="en-US" sz="1400" noProof="1" b="1">
                <a:solidFill>
                  <a:srgbClr val="262B29"/>
                </a:solidFill>
                <a:latin typeface="MiSans"/>
                <a:ea typeface="MiSans"/>
              </a:rPr>
              <a:t>两周上限</a:t>
            </a:r>
            <a:r>
              <a:rPr lang="en-US" sz="1400" noProof="1">
                <a:solidFill>
                  <a:srgbClr val="262B29"/>
                </a:solidFill>
                <a:latin typeface="MiSans"/>
                <a:ea typeface="MiSans"/>
              </a:rPr>
              <a:t>：混沌限制细节，不限制统计（天气 ≠ 气候）。</a:t>
            </a:r>
            <a:endParaRPr lang="en-US" sz="1600" noProof="1"/>
          </a:p>
        </p:txBody>
      </p:sp>
      <p:sp>
        <p:nvSpPr>
          <p:cNvPr id="9" name="r5-bg"/>
          <p:cNvSpPr/>
          <p:nvPr/>
        </p:nvSpPr>
        <p:spPr>
          <a:xfrm>
            <a:off x="914400" y="4470400"/>
            <a:ext cx="10363200" cy="7620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0" name="r5"/>
          <p:cNvSpPr txBox="1"/>
          <p:nvPr/>
        </p:nvSpPr>
        <p:spPr>
          <a:xfrm>
            <a:off x="1168400" y="4597400"/>
            <a:ext cx="98552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⑤ 三个纠偏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：蝴蝶效应 ≠ 凡事有联系；≠ 宿命论；≠ 随机。</a:t>
            </a:r>
            <a:endParaRPr lang="en-US" sz="1600" noProof="1"/>
          </a:p>
        </p:txBody>
      </p:sp>
      <p:sp>
        <p:nvSpPr>
          <p:cNvPr id="11" name="hint"/>
          <p:cNvSpPr txBox="1"/>
          <p:nvPr/>
        </p:nvSpPr>
        <p:spPr>
          <a:xfrm>
            <a:off x="914400" y="5537200"/>
            <a:ext cx="103632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68736F"/>
                </a:solidFill>
                <a:latin typeface="MiSans"/>
                <a:ea typeface="MiSans"/>
              </a:rPr>
              <a:t>前两讲讲"混沌是什么样"；今天讲"混沌从哪里来"——去它的生产车间看看。</a:t>
            </a:r>
            <a:endParaRPr lang="en-US" sz="1600" noProof="1"/>
          </a:p>
        </p:txBody>
      </p:sp>
      <p:sp>
        <p:nvSpPr>
          <p:cNvPr id="12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概念纠偏 ②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混沌不可预测 = 一切不可知？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myth"/>
          <p:cNvSpPr txBox="1"/>
          <p:nvPr/>
        </p:nvSpPr>
        <p:spPr>
          <a:xfrm>
            <a:off x="914400" y="1524000"/>
            <a:ext cx="10363200" cy="635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68736F"/>
                </a:solidFill>
                <a:latin typeface="MiSans"/>
                <a:ea typeface="MiSans"/>
              </a:rPr>
              <a:t>流行说法：</a:t>
            </a:r>
            <a:r>
              <a:rPr lang="en-US" sz="1500" noProof="1">
                <a:solidFill>
                  <a:srgbClr val="68736F"/>
                </a:solidFill>
                <a:latin typeface="MiSans"/>
                <a:ea typeface="MiSans"/>
              </a:rPr>
              <a:t>"蝴蝶效应说明一切都算不准，科学遇到混沌就投降了。"　——恰恰相反。</a:t>
            </a:r>
            <a:endParaRPr lang="en-US" sz="1600" noProof="1"/>
          </a:p>
        </p:txBody>
      </p:sp>
      <p:sp>
        <p:nvSpPr>
          <p:cNvPr id="6" name="s1"/>
          <p:cNvSpPr/>
          <p:nvPr/>
        </p:nvSpPr>
        <p:spPr>
          <a:xfrm>
            <a:off x="711200" y="2362200"/>
            <a:ext cx="3352800" cy="2133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7" name="s1t"/>
          <p:cNvSpPr txBox="1"/>
          <p:nvPr/>
        </p:nvSpPr>
        <p:spPr>
          <a:xfrm>
            <a:off x="914400" y="2514600"/>
            <a:ext cx="2946400" cy="182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4655C"/>
                </a:solidFill>
                <a:latin typeface="MiSans"/>
                <a:ea typeface="MiSans"/>
              </a:rPr>
              <a:t>混沌里有"骨架"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无穷多条不稳定周期轨道埋在混沌轨道内部——周期轨道理论可用骨架重建混沌的统计性质</a:t>
            </a:r>
            <a:endParaRPr lang="en-US" sz="1600" noProof="1"/>
          </a:p>
        </p:txBody>
      </p:sp>
      <p:sp>
        <p:nvSpPr>
          <p:cNvPr id="8" name="s2"/>
          <p:cNvSpPr/>
          <p:nvPr/>
        </p:nvSpPr>
        <p:spPr>
          <a:xfrm>
            <a:off x="4419600" y="2362200"/>
            <a:ext cx="3352800" cy="2133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9" name="s2t"/>
          <p:cNvSpPr txBox="1"/>
          <p:nvPr/>
        </p:nvSpPr>
        <p:spPr>
          <a:xfrm>
            <a:off x="4622800" y="2514600"/>
            <a:ext cx="2946400" cy="182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4655C"/>
                </a:solidFill>
                <a:latin typeface="MiSans"/>
                <a:ea typeface="MiSans"/>
              </a:rPr>
              <a:t>混沌有"语法"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把轨道编码成 0/1 序列，混沌就变成可精确分析的符号动力学——乱中有严格的语法</a:t>
            </a:r>
            <a:endParaRPr lang="en-US" sz="1600" noProof="1"/>
          </a:p>
        </p:txBody>
      </p:sp>
      <p:sp>
        <p:nvSpPr>
          <p:cNvPr id="10" name="s3"/>
          <p:cNvSpPr/>
          <p:nvPr/>
        </p:nvSpPr>
        <p:spPr>
          <a:xfrm>
            <a:off x="8128000" y="2362200"/>
            <a:ext cx="3352800" cy="21336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11" name="s3t"/>
          <p:cNvSpPr txBox="1"/>
          <p:nvPr/>
        </p:nvSpPr>
        <p:spPr>
          <a:xfrm>
            <a:off x="8331200" y="2514600"/>
            <a:ext cx="2946400" cy="182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4655C"/>
                </a:solidFill>
                <a:latin typeface="MiSans"/>
                <a:ea typeface="MiSans"/>
              </a:rPr>
              <a:t>"可预测多久"可以算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李雅普诺夫时间给出预测边界——天气预报就是在这条边界内尽力而为</a:t>
            </a:r>
            <a:endParaRPr lang="en-US" sz="1600" noProof="1"/>
          </a:p>
        </p:txBody>
      </p:sp>
      <p:sp>
        <p:nvSpPr>
          <p:cNvPr id="12" name="key-bg"/>
          <p:cNvSpPr/>
          <p:nvPr/>
        </p:nvSpPr>
        <p:spPr>
          <a:xfrm>
            <a:off x="914400" y="4800600"/>
            <a:ext cx="10363200" cy="11938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3" name="key"/>
          <p:cNvSpPr txBox="1"/>
          <p:nvPr/>
        </p:nvSpPr>
        <p:spPr>
          <a:xfrm>
            <a:off x="1168400" y="4953000"/>
            <a:ext cx="9855200" cy="889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50" noProof="1">
                <a:solidFill>
                  <a:srgbClr val="FAF8F4"/>
                </a:solidFill>
                <a:latin typeface="MiSans"/>
                <a:ea typeface="MiSans"/>
              </a:rPr>
              <a:t>不可预测 ≠ 不可理解。人类对混沌的理解深度，远超许多"可预测"系统。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E8B64C"/>
                </a:solidFill>
                <a:latin typeface="MiSans"/>
                <a:ea typeface="MiSans"/>
              </a:rPr>
              <a:t>混沌理论恰恰是科学能力的证明，而不是科学的失败。</a:t>
            </a:r>
            <a:endParaRPr lang="en-US" sz="1600" noProof="1"/>
          </a:p>
        </p:txBody>
      </p:sp>
      <p:sp>
        <p:nvSpPr>
          <p:cNvPr id="14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5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6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30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科学史坐标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本讲时间线：177 年的伏笔，2 年的爆发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axis"/>
          <p:cNvSpPr/>
          <p:nvPr>
            <p:extLst>
              <p:ext uri="{F5677B7D-0D2A-4D9B-9A5C-6D8D7D0E5A5D}">
                <pptd:line encoding="base64url">eyJ2aWV3Qm94IjpbODE2LDFdLCJwb2ludHMiOiIwLDAgODE2LDAifQ</pptd:line>
              </p:ext>
            </p:extLst>
          </p:nvPr>
        </p:nvSpPr>
        <p:spPr>
          <a:xfrm>
            <a:off x="914400" y="3403600"/>
            <a:ext cx="10363200" cy="12700"/>
          </a:xfrm>
          <a:custGeom>
            <a:avLst/>
            <a:gdLst/>
            <a:ahLst/>
            <a:cxnLst/>
            <a:rect l="l" t="t" r="r" b="b"/>
            <a:pathLst>
              <a:path w="816" h="1">
                <a:moveTo>
                  <a:pt x="0" y="0"/>
                </a:moveTo>
                <a:lnTo>
                  <a:pt x="816" y="0"/>
                </a:lnTo>
              </a:path>
            </a:pathLst>
          </a:custGeom>
          <a:noFill/>
          <a:ln w="25400" cap="rnd">
            <a:solidFill>
              <a:srgbClr val="14655C"/>
            </a:solidFill>
            <a:round/>
          </a:ln>
        </p:spPr>
      </p:sp>
      <p:sp>
        <p:nvSpPr>
          <p:cNvPr id="6" name="dot1"/>
          <p:cNvSpPr/>
          <p:nvPr/>
        </p:nvSpPr>
        <p:spPr>
          <a:xfrm>
            <a:off x="1397000" y="3327400"/>
            <a:ext cx="152400" cy="152400"/>
          </a:xfrm>
          <a:prstGeom prst="ellipse">
            <a:avLst/>
          </a:prstGeom>
          <a:solidFill>
            <a:srgbClr val="68736F"/>
          </a:solidFill>
          <a:ln>
            <a:noFill/>
          </a:ln>
        </p:spPr>
      </p:sp>
      <p:sp>
        <p:nvSpPr>
          <p:cNvPr id="7" name="y1"/>
          <p:cNvSpPr txBox="1"/>
          <p:nvPr/>
        </p:nvSpPr>
        <p:spPr>
          <a:xfrm>
            <a:off x="762000" y="2489200"/>
            <a:ext cx="1651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68736F"/>
                </a:solidFill>
                <a:latin typeface="MiSans"/>
                <a:ea typeface="MiSans"/>
              </a:rPr>
              <a:t>1798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/>
                <a:ea typeface="MiSans"/>
              </a:rPr>
              <a:t>马尔萨斯《人口论》：线性外推的巅峰与盲点</a:t>
            </a:r>
            <a:endParaRPr lang="en-US" sz="1600" noProof="1"/>
          </a:p>
        </p:txBody>
      </p:sp>
      <p:sp>
        <p:nvSpPr>
          <p:cNvPr id="8" name="dot2"/>
          <p:cNvSpPr/>
          <p:nvPr/>
        </p:nvSpPr>
        <p:spPr>
          <a:xfrm>
            <a:off x="3581400" y="3327400"/>
            <a:ext cx="152400" cy="152400"/>
          </a:xfrm>
          <a:prstGeom prst="ellipse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9" name="y2"/>
          <p:cNvSpPr txBox="1"/>
          <p:nvPr/>
        </p:nvSpPr>
        <p:spPr>
          <a:xfrm>
            <a:off x="2946400" y="3632200"/>
            <a:ext cx="1651000" cy="939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C4481F"/>
                </a:solidFill>
                <a:latin typeface="MiSans"/>
                <a:ea typeface="MiSans"/>
              </a:rPr>
              <a:t>1975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/>
                <a:ea typeface="MiSans"/>
              </a:rPr>
              <a:t>费根鲍姆发现 δ：普适常数诞生</a:t>
            </a:r>
            <a:endParaRPr lang="en-US" sz="1600" noProof="1"/>
          </a:p>
        </p:txBody>
      </p:sp>
      <p:sp>
        <p:nvSpPr>
          <p:cNvPr id="10" name="dot3"/>
          <p:cNvSpPr/>
          <p:nvPr/>
        </p:nvSpPr>
        <p:spPr>
          <a:xfrm>
            <a:off x="5765800" y="3327400"/>
            <a:ext cx="152400" cy="152400"/>
          </a:xfrm>
          <a:prstGeom prst="ellipse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1" name="y3"/>
          <p:cNvSpPr txBox="1"/>
          <p:nvPr/>
        </p:nvSpPr>
        <p:spPr>
          <a:xfrm>
            <a:off x="5130800" y="2489200"/>
            <a:ext cx="1651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14655C"/>
                </a:solidFill>
                <a:latin typeface="MiSans"/>
                <a:ea typeface="MiSans"/>
              </a:rPr>
              <a:t>1975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/>
                <a:ea typeface="MiSans"/>
              </a:rPr>
              <a:t>李-约克："混沌"一词诞生（第 2 讲）</a:t>
            </a:r>
            <a:endParaRPr lang="en-US" sz="1600" noProof="1"/>
          </a:p>
        </p:txBody>
      </p:sp>
      <p:sp>
        <p:nvSpPr>
          <p:cNvPr id="12" name="dot4"/>
          <p:cNvSpPr/>
          <p:nvPr/>
        </p:nvSpPr>
        <p:spPr>
          <a:xfrm>
            <a:off x="7950200" y="3327400"/>
            <a:ext cx="152400" cy="152400"/>
          </a:xfrm>
          <a:prstGeom prst="ellipse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3" name="y4"/>
          <p:cNvSpPr txBox="1"/>
          <p:nvPr/>
        </p:nvSpPr>
        <p:spPr>
          <a:xfrm>
            <a:off x="7315200" y="3632200"/>
            <a:ext cx="1651000" cy="939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14655C"/>
                </a:solidFill>
                <a:latin typeface="MiSans"/>
                <a:ea typeface="MiSans"/>
              </a:rPr>
              <a:t>1976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/>
                <a:ea typeface="MiSans"/>
              </a:rPr>
              <a:t>梅《自然》论文：简单模型的复杂行为</a:t>
            </a:r>
            <a:endParaRPr lang="en-US" sz="1600" noProof="1"/>
          </a:p>
        </p:txBody>
      </p:sp>
      <p:sp>
        <p:nvSpPr>
          <p:cNvPr id="14" name="dot5"/>
          <p:cNvSpPr/>
          <p:nvPr/>
        </p:nvSpPr>
        <p:spPr>
          <a:xfrm>
            <a:off x="10134600" y="3327400"/>
            <a:ext cx="152400" cy="152400"/>
          </a:xfrm>
          <a:prstGeom prst="ellipse">
            <a:avLst/>
          </a:prstGeom>
          <a:solidFill>
            <a:srgbClr val="D9A62E"/>
          </a:solidFill>
          <a:ln>
            <a:noFill/>
          </a:ln>
        </p:spPr>
      </p:sp>
      <p:sp>
        <p:nvSpPr>
          <p:cNvPr id="15" name="y5"/>
          <p:cNvSpPr txBox="1"/>
          <p:nvPr/>
        </p:nvSpPr>
        <p:spPr>
          <a:xfrm>
            <a:off x="9499600" y="2489200"/>
            <a:ext cx="1651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B8891F"/>
                </a:solidFill>
                <a:latin typeface="MiSans"/>
                <a:ea typeface="MiSans"/>
              </a:rPr>
              <a:t>1981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150" noProof="1">
                <a:solidFill>
                  <a:srgbClr val="262B29"/>
                </a:solidFill>
                <a:latin typeface="MiSans"/>
                <a:ea typeface="MiSans"/>
              </a:rPr>
              <a:t>实验验证：δ 走进液氦、电路、激光</a:t>
            </a:r>
            <a:endParaRPr lang="en-US" sz="1600" noProof="1"/>
          </a:p>
        </p:txBody>
      </p:sp>
      <p:sp>
        <p:nvSpPr>
          <p:cNvPr id="16" name="key-bg"/>
          <p:cNvSpPr/>
          <p:nvPr/>
        </p:nvSpPr>
        <p:spPr>
          <a:xfrm>
            <a:off x="914400" y="5029200"/>
            <a:ext cx="10363200" cy="965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7" name="key"/>
          <p:cNvSpPr txBox="1"/>
          <p:nvPr/>
        </p:nvSpPr>
        <p:spPr>
          <a:xfrm>
            <a:off x="1168400" y="5181600"/>
            <a:ext cx="9855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概念、常数、实验验证几乎同时到位——科学史很少这样紧凑。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时代在等这门科学出生。</a:t>
            </a:r>
            <a:endParaRPr lang="en-US" sz="1600" noProof="1"/>
          </a:p>
        </p:txBody>
      </p:sp>
      <p:sp>
        <p:nvSpPr>
          <p:cNvPr id="18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9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20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31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课程地图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三讲串联：立问题 → 看现象 → 找病根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l1-bg"/>
          <p:cNvSpPr/>
          <p:nvPr/>
        </p:nvSpPr>
        <p:spPr>
          <a:xfrm>
            <a:off x="711200" y="1600200"/>
            <a:ext cx="3352800" cy="2667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l1"/>
          <p:cNvSpPr txBox="1"/>
          <p:nvPr/>
        </p:nvSpPr>
        <p:spPr>
          <a:xfrm>
            <a:off x="914400" y="1778000"/>
            <a:ext cx="2946400" cy="2311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/>
                <a:ea typeface="MiSans"/>
              </a:rPr>
              <a:t>第 1 讲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16302B"/>
                </a:solidFill>
                <a:latin typeface="MiSans"/>
                <a:ea typeface="MiSans"/>
              </a:rPr>
              <a:t>钟表宇宙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 b="1">
                <a:solidFill>
                  <a:srgbClr val="14655C"/>
                </a:solidFill>
                <a:latin typeface="MiSans"/>
                <a:ea typeface="MiSans"/>
              </a:rPr>
              <a:t>立问题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牛顿宇宙像钟表：知道现在，算尽未来。拉普拉斯妖是信念的化身。</a:t>
            </a:r>
            <a:endParaRPr lang="en-US" sz="1600" noProof="1"/>
          </a:p>
        </p:txBody>
      </p:sp>
      <p:sp>
        <p:nvSpPr>
          <p:cNvPr id="7" name="l2-bg"/>
          <p:cNvSpPr/>
          <p:nvPr/>
        </p:nvSpPr>
        <p:spPr>
          <a:xfrm>
            <a:off x="4419600" y="1600200"/>
            <a:ext cx="3352800" cy="2667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l2"/>
          <p:cNvSpPr txBox="1"/>
          <p:nvPr/>
        </p:nvSpPr>
        <p:spPr>
          <a:xfrm>
            <a:off x="4622800" y="1778000"/>
            <a:ext cx="2946400" cy="2311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/>
                <a:ea typeface="MiSans"/>
              </a:rPr>
              <a:t>第 2 讲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16302B"/>
                </a:solidFill>
                <a:latin typeface="MiSans"/>
                <a:ea typeface="MiSans"/>
              </a:rPr>
              <a:t>洛伦茨的蝴蝶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 b="1">
                <a:solidFill>
                  <a:srgbClr val="14655C"/>
                </a:solidFill>
                <a:latin typeface="MiSans"/>
                <a:ea typeface="MiSans"/>
              </a:rPr>
              <a:t>看现象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确定性系统可以表现得像随机：蝴蝶效应、双摆、尖叫实验。</a:t>
            </a:r>
            <a:endParaRPr lang="en-US" sz="1600" noProof="1"/>
          </a:p>
        </p:txBody>
      </p:sp>
      <p:sp>
        <p:nvSpPr>
          <p:cNvPr id="9" name="l3-bg"/>
          <p:cNvSpPr/>
          <p:nvPr/>
        </p:nvSpPr>
        <p:spPr>
          <a:xfrm>
            <a:off x="8128000" y="1600200"/>
            <a:ext cx="3352800" cy="2667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10" name="l3"/>
          <p:cNvSpPr txBox="1"/>
          <p:nvPr/>
        </p:nvSpPr>
        <p:spPr>
          <a:xfrm>
            <a:off x="8331200" y="1778000"/>
            <a:ext cx="2946400" cy="2311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200" noProof="1">
                <a:solidFill>
                  <a:srgbClr val="CFE4DE"/>
                </a:solidFill>
                <a:latin typeface="MiSans"/>
                <a:ea typeface="MiSans"/>
              </a:rPr>
              <a:t>第 3 讲 · 今天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FFFFF"/>
                </a:solidFill>
                <a:latin typeface="MiSans"/>
                <a:ea typeface="MiSans"/>
              </a:rPr>
              <a:t>非线性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250" noProof="1" b="1">
                <a:solidFill>
                  <a:srgbClr val="E8B64C"/>
                </a:solidFill>
                <a:latin typeface="MiSans"/>
                <a:ea typeface="MiSans"/>
              </a:rPr>
              <a:t>找病根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>
                <a:solidFill>
                  <a:srgbClr val="E9F3F0"/>
                </a:solidFill>
                <a:latin typeface="MiSans"/>
                <a:ea typeface="MiSans"/>
              </a:rPr>
              <a:t>病根不在外部噪声，而在系统内部：非线性 + 迭代反馈。</a:t>
            </a:r>
            <a:endParaRPr lang="en-US" sz="1600" noProof="1"/>
          </a:p>
        </p:txBody>
      </p:sp>
      <p:sp>
        <p:nvSpPr>
          <p:cNvPr id="11" name="ar1"/>
          <p:cNvSpPr txBox="1"/>
          <p:nvPr/>
        </p:nvSpPr>
        <p:spPr>
          <a:xfrm>
            <a:off x="4089400" y="2667000"/>
            <a:ext cx="3048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2000" noProof="1">
                <a:solidFill>
                  <a:srgbClr val="68736F"/>
                </a:solidFill>
                <a:latin typeface="MiSans"/>
                <a:ea typeface="MiSans"/>
              </a:rPr>
              <a:t>→</a:t>
            </a:r>
            <a:endParaRPr lang="en-US" sz="2000" noProof="1"/>
          </a:p>
        </p:txBody>
      </p:sp>
      <p:sp>
        <p:nvSpPr>
          <p:cNvPr id="12" name="ar2"/>
          <p:cNvSpPr txBox="1"/>
          <p:nvPr/>
        </p:nvSpPr>
        <p:spPr>
          <a:xfrm>
            <a:off x="7797800" y="2667000"/>
            <a:ext cx="3048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2000" noProof="1">
                <a:solidFill>
                  <a:srgbClr val="68736F"/>
                </a:solidFill>
                <a:latin typeface="MiSans"/>
                <a:ea typeface="MiSans"/>
              </a:rPr>
              <a:t>→</a:t>
            </a:r>
            <a:endParaRPr lang="en-US" sz="2000" noProof="1"/>
          </a:p>
        </p:txBody>
      </p:sp>
      <p:sp>
        <p:nvSpPr>
          <p:cNvPr id="13" name="key-bg"/>
          <p:cNvSpPr/>
          <p:nvPr/>
        </p:nvSpPr>
        <p:spPr>
          <a:xfrm>
            <a:off x="914400" y="4648200"/>
            <a:ext cx="10363200" cy="1346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4" name="key"/>
          <p:cNvSpPr txBox="1"/>
          <p:nvPr/>
        </p:nvSpPr>
        <p:spPr>
          <a:xfrm>
            <a:off x="1168400" y="4800600"/>
            <a:ext cx="9855200" cy="1041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钟表宇宙的信念 → 被蝴蝶效应击穿 → 病根是非线性。论证完成了一半。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下一问：混沌轨道有没有"形状"？下一讲，进入相空间，去看混沌的真身——奇怪吸引子。</a:t>
            </a:r>
            <a:endParaRPr lang="en-US" sz="1600" noProof="1"/>
          </a:p>
        </p:txBody>
      </p:sp>
      <p:sp>
        <p:nvSpPr>
          <p:cNvPr id="15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6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7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32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7112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本讲小结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1066800"/>
            <a:ext cx="105664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2800" noProof="1" b="1">
                <a:solidFill>
                  <a:srgbClr val="FAF8F4"/>
                </a:solidFill>
                <a:latin typeface="思源宋体"/>
                <a:ea typeface="思源宋体"/>
              </a:rPr>
              <a:t>五句话，把今天装进口袋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1752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1"/>
          <p:cNvSpPr txBox="1"/>
          <p:nvPr/>
        </p:nvSpPr>
        <p:spPr>
          <a:xfrm>
            <a:off x="812800" y="2057400"/>
            <a:ext cx="105664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①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　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非线性是病根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——整体不等于部分之和，"度"本身就是变量。</a:t>
            </a:r>
            <a:endParaRPr lang="en-US" sz="1600" noProof="1"/>
          </a:p>
        </p:txBody>
      </p:sp>
      <p:sp>
        <p:nvSpPr>
          <p:cNvPr id="6" name="s2"/>
          <p:cNvSpPr txBox="1"/>
          <p:nvPr/>
        </p:nvSpPr>
        <p:spPr>
          <a:xfrm>
            <a:off x="812800" y="2844800"/>
            <a:ext cx="105664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②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　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迭代 + 反馈是发动机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——负反馈一旦带滞后，稳定就变成震荡。</a:t>
            </a:r>
            <a:endParaRPr lang="en-US" sz="1600" noProof="1"/>
          </a:p>
        </p:txBody>
      </p:sp>
      <p:sp>
        <p:nvSpPr>
          <p:cNvPr id="7" name="s3"/>
          <p:cNvSpPr txBox="1"/>
          <p:nvPr/>
        </p:nvSpPr>
        <p:spPr>
          <a:xfrm>
            <a:off x="812800" y="3632200"/>
            <a:ext cx="105664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③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　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分岔图是族谱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——1 → 2 → 4 → 8 → 混沌，混沌中开着周期窗口。</a:t>
            </a:r>
            <a:endParaRPr lang="en-US" sz="1600" noProof="1"/>
          </a:p>
        </p:txBody>
      </p:sp>
      <p:sp>
        <p:nvSpPr>
          <p:cNvPr id="8" name="s4"/>
          <p:cNvSpPr txBox="1"/>
          <p:nvPr/>
        </p:nvSpPr>
        <p:spPr>
          <a:xfrm>
            <a:off x="812800" y="4419600"/>
            <a:ext cx="105664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④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　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δ ≈ 4.669 是普适常数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——不同系统讲同一种语言，液氦和激光都认它。</a:t>
            </a:r>
            <a:endParaRPr lang="en-US" sz="1600" noProof="1"/>
          </a:p>
        </p:txBody>
      </p:sp>
      <p:sp>
        <p:nvSpPr>
          <p:cNvPr id="9" name="s5"/>
          <p:cNvSpPr txBox="1"/>
          <p:nvPr/>
        </p:nvSpPr>
        <p:spPr>
          <a:xfrm>
            <a:off x="812800" y="5207000"/>
            <a:ext cx="105664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E8B64C"/>
                </a:solidFill>
                <a:latin typeface="MiSans"/>
                <a:ea typeface="MiSans"/>
              </a:rPr>
              <a:t>⑤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　</a:t>
            </a:r>
            <a:r>
              <a:rPr lang="en-US" sz="1500" noProof="1" b="1">
                <a:solidFill>
                  <a:srgbClr val="FAF8F4"/>
                </a:solidFill>
                <a:latin typeface="MiSans"/>
                <a:ea typeface="MiSans"/>
              </a:rPr>
              <a:t>线性科学没有过时</a:t>
            </a:r>
            <a:r>
              <a:rPr lang="en-US" sz="1500" noProof="1">
                <a:solidFill>
                  <a:srgbClr val="FAF8F4"/>
                </a:solidFill>
                <a:latin typeface="MiSans"/>
                <a:ea typeface="MiSans"/>
              </a:rPr>
              <a:t>——线性是地基，非线性是高楼；混沌是有结构的秩序。</a:t>
            </a:r>
            <a:endParaRPr lang="en-US" sz="1600" noProof="1"/>
          </a:p>
        </p:txBody>
      </p:sp>
      <p:sp>
        <p:nvSpPr>
          <p:cNvPr id="10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33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课后实验 · 第 3 次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实验 3：转动"火候旋钮"，亲见周期加倍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must-bg"/>
          <p:cNvSpPr/>
          <p:nvPr/>
        </p:nvSpPr>
        <p:spPr>
          <a:xfrm>
            <a:off x="711200" y="1524000"/>
            <a:ext cx="6604000" cy="28448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must"/>
          <p:cNvSpPr txBox="1"/>
          <p:nvPr/>
        </p:nvSpPr>
        <p:spPr>
          <a:xfrm>
            <a:off x="965200" y="1701800"/>
            <a:ext cx="6096000" cy="2489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FFFFFF"/>
                </a:solidFill>
                <a:latin typeface="MiSans"/>
                <a:ea typeface="MiSans"/>
              </a:rPr>
              <a:t>必做（计入形成性评价）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打开模拟器，依次点击五个预设：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E8B64C"/>
                </a:solidFill>
                <a:latin typeface="MiSans"/>
                <a:ea typeface="MiSans"/>
              </a:rPr>
              <a:t>r = 2.5 → 3.1 → 3.5 → 3.8 → 3.83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每个值各写</a:t>
            </a:r>
            <a:r>
              <a:rPr lang="en-US" sz="1300" noProof="1" b="1">
                <a:solidFill>
                  <a:srgbClr val="E9F3F0"/>
                </a:solidFill>
                <a:latin typeface="MiSans"/>
                <a:ea typeface="MiSans"/>
              </a:rPr>
              <a:t>一句话</a:t>
            </a: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描述观察到的现象（共五句）。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00" noProof="1">
                <a:solidFill>
                  <a:srgbClr val="CFE4DE"/>
                </a:solidFill>
                <a:latin typeface="MiSans"/>
                <a:ea typeface="MiSans"/>
              </a:rPr>
              <a:t>参考句式："r=2.5 时，曲线……，说明系统处于……状态。"</a:t>
            </a:r>
            <a:endParaRPr lang="en-US" sz="1600" noProof="1"/>
          </a:p>
        </p:txBody>
      </p:sp>
      <p:sp>
        <p:nvSpPr>
          <p:cNvPr id="7" name="opt-bg"/>
          <p:cNvSpPr/>
          <p:nvPr/>
        </p:nvSpPr>
        <p:spPr>
          <a:xfrm>
            <a:off x="7721600" y="1524000"/>
            <a:ext cx="3759200" cy="28448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opt"/>
          <p:cNvSpPr txBox="1"/>
          <p:nvPr/>
        </p:nvSpPr>
        <p:spPr>
          <a:xfrm>
            <a:off x="7975600" y="1701800"/>
            <a:ext cx="3251200" cy="2489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500" noProof="1" b="1">
                <a:solidFill>
                  <a:srgbClr val="C4481F"/>
                </a:solidFill>
                <a:latin typeface="MiSans"/>
                <a:ea typeface="MiSans"/>
              </a:rPr>
              <a:t>选做（加分项）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250" noProof="1" b="1">
                <a:solidFill>
                  <a:srgbClr val="262B29"/>
                </a:solidFill>
                <a:latin typeface="MiSans"/>
                <a:ea typeface="MiSans"/>
              </a:rPr>
              <a:t>A.</a:t>
            </a: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 放大分岔图的周期 3 窗口，截图提交"秩序之岛"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en-US" sz="1250" noProof="1" b="1">
                <a:solidFill>
                  <a:srgbClr val="262B29"/>
                </a:solidFill>
                <a:latin typeface="MiSans"/>
                <a:ea typeface="MiSans"/>
              </a:rPr>
              <a:t>B.</a:t>
            </a:r>
            <a:r>
              <a:rPr lang="en-US" sz="1250" noProof="1">
                <a:solidFill>
                  <a:srgbClr val="262B29"/>
                </a:solidFill>
                <a:latin typeface="MiSans"/>
                <a:ea typeface="MiSans"/>
              </a:rPr>
              <a:t> 水龙头实验：录 10 秒滴水音频，标注你听到的周期变化</a:t>
            </a:r>
            <a:endParaRPr lang="en-US" sz="1600" noProof="1"/>
          </a:p>
        </p:txBody>
      </p:sp>
      <p:sp>
        <p:nvSpPr>
          <p:cNvPr id="9" name="info"/>
          <p:cNvSpPr txBox="1"/>
          <p:nvPr/>
        </p:nvSpPr>
        <p:spPr>
          <a:xfrm>
            <a:off x="914400" y="4699000"/>
            <a:ext cx="10363200" cy="1270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文件：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课程群 → 配套资源 → 逻辑斯蒂分岔模拟器_课堂版.html（手机/电脑浏览器均可打开）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提交：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下次课前，课程平台。　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打不开？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请用系统浏览器，勿用微信内置浏览器。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4655C"/>
                </a:solidFill>
                <a:latin typeface="MiSans"/>
                <a:ea typeface="MiSans"/>
              </a:rPr>
              <a:t>这张截图，就是你下一讲的"入场券"。</a:t>
            </a:r>
            <a:endParaRPr lang="en-US" sz="1600" noProof="1"/>
          </a:p>
        </p:txBody>
      </p:sp>
      <p:sp>
        <p:nvSpPr>
          <p:cNvPr id="10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1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2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作业 · 阅读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跨学科项目 3：为你的专业装上"非线性眼镜"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hw-bg"/>
          <p:cNvSpPr/>
          <p:nvPr/>
        </p:nvSpPr>
        <p:spPr>
          <a:xfrm>
            <a:off x="711200" y="1498600"/>
            <a:ext cx="10769600" cy="21336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6" name="hw"/>
          <p:cNvSpPr txBox="1"/>
          <p:nvPr/>
        </p:nvSpPr>
        <p:spPr>
          <a:xfrm>
            <a:off x="965200" y="1651000"/>
            <a:ext cx="10261600" cy="182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50" noProof="1" b="1">
                <a:solidFill>
                  <a:srgbClr val="FFFFFF"/>
                </a:solidFill>
                <a:latin typeface="MiSans"/>
                <a:ea typeface="MiSans"/>
              </a:rPr>
              <a:t>必做（300 字，计入形成性评价）：在你的专业里找一个"反馈机制"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写清三件事：① 正反馈还是负反馈？② 有没有时间滞后？③ 有没有可能产生非线性震荡？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E9F3F0"/>
                </a:solidFill>
                <a:latin typeface="MiSans"/>
                <a:ea typeface="MiSans"/>
              </a:rPr>
              <a:t>启发：血糖调节 / 价格-产量蛛网 / 成绩-信心-投入循环 / 网络拥塞控制 / 推荐系统信息茧房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E8B64C"/>
                </a:solidFill>
                <a:latin typeface="MiSans"/>
                <a:ea typeface="MiSans"/>
              </a:rPr>
              <a:t>评价标准：找准机制 · 判对类型 · 讲清滞后。</a:t>
            </a:r>
            <a:endParaRPr lang="en-US" sz="1600" noProof="1"/>
          </a:p>
        </p:txBody>
      </p:sp>
      <p:sp>
        <p:nvSpPr>
          <p:cNvPr id="7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35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625600"/>
            <a:ext cx="762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第 3 讲 · 完</a:t>
            </a:r>
            <a:endParaRPr lang="en-US" sz="1200" noProof="1"/>
          </a:p>
        </p:txBody>
      </p:sp>
      <p:sp>
        <p:nvSpPr>
          <p:cNvPr id="3" name="quote"/>
          <p:cNvSpPr txBox="1"/>
          <p:nvPr/>
        </p:nvSpPr>
        <p:spPr>
          <a:xfrm>
            <a:off x="812800" y="2133600"/>
            <a:ext cx="105664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FAF8F4"/>
                </a:solidFill>
                <a:latin typeface="霞鹜新致宋"/>
                <a:ea typeface="霞鹜新致宋"/>
              </a:rPr>
              <a:t>简单的规则不简单。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500" noProof="1">
                <a:solidFill>
                  <a:srgbClr val="9FBDB3"/>
                </a:solidFill>
                <a:latin typeface="MiSans"/>
                <a:ea typeface="MiSans"/>
              </a:rPr>
              <a:t>一个初中水平的公式，装下了稳定、震荡、混沌与秩序的整部史诗。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5560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next"/>
          <p:cNvSpPr txBox="1"/>
          <p:nvPr/>
        </p:nvSpPr>
        <p:spPr>
          <a:xfrm>
            <a:off x="812800" y="3886200"/>
            <a:ext cx="10566400" cy="139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7FD1C0"/>
                </a:solidFill>
                <a:latin typeface="MiSans"/>
                <a:ea typeface="MiSans"/>
              </a:rPr>
              <a:t>下一讲预告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2200" noProof="1" b="1">
                <a:solidFill>
                  <a:srgbClr val="FAF8F4"/>
                </a:solidFill>
                <a:latin typeface="思源宋体"/>
                <a:ea typeface="思源宋体"/>
              </a:rPr>
              <a:t>第 4 讲　奇怪吸引子——相空间里的怪兽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C8D6D0"/>
                </a:solidFill>
                <a:latin typeface="MiSans"/>
                <a:ea typeface="MiSans"/>
              </a:rPr>
              <a:t>不再盯着时间序列——进入相空间，看混沌轨道画出的那只蝴蝶。</a:t>
            </a:r>
            <a:endParaRPr lang="en-US" sz="1600" noProof="1"/>
          </a:p>
        </p:txBody>
      </p:sp>
      <p:sp>
        <p:nvSpPr>
          <p:cNvPr id="6" name="ticket"/>
          <p:cNvSpPr txBox="1"/>
          <p:nvPr/>
        </p:nvSpPr>
        <p:spPr>
          <a:xfrm>
            <a:off x="812800" y="5537200"/>
            <a:ext cx="105664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E8B64C"/>
                </a:solidFill>
                <a:latin typeface="MiSans"/>
                <a:ea typeface="MiSans"/>
              </a:rPr>
              <a:t>入场券：实验 3 的模拟器观察记录——带着你的五句话来。</a:t>
            </a:r>
            <a:endParaRPr lang="en-US" sz="1600" noProof="1"/>
          </a:p>
        </p:txBody>
      </p:sp>
      <p:sp>
        <p:nvSpPr>
          <p:cNvPr id="7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36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本讲地图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今天走四站：失灵预言 → 非线性 → 迭代 → 分岔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graphicFrame>
        <p:nvGraphicFramePr>
          <p:cNvPr id="5" name="t1"/>
          <p:cNvGraphicFramePr>
            <a:graphicFrameLocks noGrp="1"/>
          </p:cNvGraphicFramePr>
          <p:nvPr/>
        </p:nvGraphicFramePr>
        <p:xfrm>
          <a:off x="914400" y="1600200"/>
          <a:ext cx="10363200" cy="3810000"/>
        </p:xfrm>
        <a:graphic>
          <a:graphicData uri="http://schemas.openxmlformats.org/drawingml/2006/table">
            <a:tbl>
              <a:tblPr/>
              <a:tblGrid>
                <a:gridCol w="1658112"/>
                <a:gridCol w="4145280"/>
                <a:gridCol w="2901696"/>
                <a:gridCol w="1658112"/>
              </a:tblGrid>
              <a:tr h="571500">
                <a:tc>
                  <a:txBody>
                    <a:bodyPr wrap="square" rtlCol="0" anchor="ctr"/>
                    <a:lstStyle/>
                    <a:p>
                      <a:pPr algn="ctr"/>
                      <a:r>
                        <a:rPr lang="en-US" sz="1300" noProof="1" b="1">
                          <a:solidFill>
                            <a:srgbClr val="FAF8F4"/>
                          </a:solidFill>
                          <a:latin typeface="MiSans"/>
                          <a:ea typeface="MiSans"/>
                        </a:rPr>
                        <a:t>站次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 anchor="ctr"/>
                    <a:lstStyle/>
                    <a:p>
                      <a:pPr algn="ctr"/>
                      <a:r>
                        <a:rPr lang="en-US" sz="1300" noProof="1" b="1">
                          <a:solidFill>
                            <a:srgbClr val="FAF8F4"/>
                          </a:solidFill>
                          <a:latin typeface="MiSans"/>
                          <a:ea typeface="MiSans"/>
                        </a:rPr>
                        <a:t>内容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 anchor="ctr"/>
                    <a:lstStyle/>
                    <a:p>
                      <a:pPr algn="ctr"/>
                      <a:r>
                        <a:rPr lang="en-US" sz="1300" noProof="1" b="1">
                          <a:solidFill>
                            <a:srgbClr val="FAF8F4"/>
                          </a:solidFill>
                          <a:latin typeface="MiSans"/>
                          <a:ea typeface="MiSans"/>
                        </a:rPr>
                        <a:t>核心问题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  <a:tc>
                  <a:txBody>
                    <a:bodyPr wrap="square" rtlCol="0" anchor="ctr"/>
                    <a:lstStyle/>
                    <a:p>
                      <a:pPr algn="ctr"/>
                      <a:r>
                        <a:rPr lang="en-US" sz="1300" noProof="1" b="1">
                          <a:solidFill>
                            <a:srgbClr val="FAF8F4"/>
                          </a:solidFill>
                          <a:latin typeface="MiSans"/>
                          <a:ea typeface="MiSans"/>
                        </a:rPr>
                        <a:t>形式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55C"/>
                    </a:solidFill>
                  </a:tcPr>
                </a:tc>
              </a:tr>
              <a:tr h="809625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导入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马尔萨斯与猪肉震荡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指数预言为何失灵？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故事 + 案例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809625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第一站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线性 vs 非线性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整体为什么不等于部分之和？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概念 + 类比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809625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第二站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迭代、反馈与逻辑斯蒂映射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初中公式如何长出混沌？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模拟器 + 动手算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  <a:tr h="809625"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第三站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分岔图与费根鲍姆常数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混沌也有"族谱"和"圆周率"？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  <a:tc>
                  <a:txBody>
                    <a:bodyPr wrap="square" rtlCol="0" anchor="ctr"/>
                    <a:lstStyle/>
                    <a:p>
                      <a:pPr algn="l"/>
                      <a:r>
                        <a:rPr lang="en-US" sz="1300" noProof="1">
                          <a:solidFill>
                            <a:srgbClr val="262B29"/>
                          </a:solidFill>
                          <a:latin typeface="MiSans"/>
                          <a:ea typeface="MiSans"/>
                        </a:rPr>
                        <a:t>图像 + 科学史</a:t>
                      </a:r>
                    </a:p>
                  </a:txBody>
                  <a:tcPr marL="91440" marR="9144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DCD5C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ip"/>
          <p:cNvSpPr txBox="1"/>
          <p:nvPr/>
        </p:nvSpPr>
        <p:spPr>
          <a:xfrm>
            <a:off x="914400" y="5664200"/>
            <a:ext cx="10363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50" noProof="1">
                <a:solidFill>
                  <a:srgbClr val="68736F"/>
                </a:solidFill>
                <a:latin typeface="MiSans"/>
                <a:ea typeface="MiSans"/>
              </a:rPr>
              <a:t>提醒：请把手机计算器或系统计算器调出来，今天有 3 分钟动手环节。</a:t>
            </a:r>
            <a:endParaRPr lang="en-US" sz="1600" noProof="1"/>
          </a:p>
        </p:txBody>
      </p:sp>
      <p:sp>
        <p:nvSpPr>
          <p:cNvPr id="7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4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现象层导入 · 1798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马尔萨斯：一个影响世界两百年的"冷酷算术"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m1-bg"/>
          <p:cNvSpPr/>
          <p:nvPr/>
        </p:nvSpPr>
        <p:spPr>
          <a:xfrm>
            <a:off x="711200" y="1549400"/>
            <a:ext cx="5181600" cy="2159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m1"/>
          <p:cNvSpPr txBox="1"/>
          <p:nvPr/>
        </p:nvSpPr>
        <p:spPr>
          <a:xfrm>
            <a:off x="965200" y="1727200"/>
            <a:ext cx="4673600" cy="180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马尔萨斯的算术（1798《人口论》）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人口：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几何级数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 1, 2, 4, 8, 16……每 25 年翻一倍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粮食：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算术级数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 1, 2, 3, 4, 5……每年只加固定量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C4481F"/>
                </a:solidFill>
                <a:latin typeface="MiSans"/>
                <a:ea typeface="MiSans"/>
              </a:rPr>
              <a:t>结论：饥荒、瘟疫、战争不可避免</a:t>
            </a:r>
            <a:endParaRPr lang="en-US" sz="1600" noProof="1"/>
          </a:p>
        </p:txBody>
      </p:sp>
      <p:sp>
        <p:nvSpPr>
          <p:cNvPr id="7" name="m2-bg"/>
          <p:cNvSpPr/>
          <p:nvPr/>
        </p:nvSpPr>
        <p:spPr>
          <a:xfrm>
            <a:off x="6299200" y="1549400"/>
            <a:ext cx="5181600" cy="21590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8" name="m2"/>
          <p:cNvSpPr txBox="1"/>
          <p:nvPr/>
        </p:nvSpPr>
        <p:spPr>
          <a:xfrm>
            <a:off x="6553200" y="1727200"/>
            <a:ext cx="4673600" cy="180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FFFFFF"/>
                </a:solidFill>
                <a:latin typeface="MiSans"/>
                <a:ea typeface="MiSans"/>
              </a:rPr>
              <a:t>它的巨大影响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· 启发达尔文提出"自然选择"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· 困扰人类两百年的"人口炸弹"叙事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E9F3F0"/>
                </a:solidFill>
                <a:latin typeface="MiSans"/>
                <a:ea typeface="MiSans"/>
              </a:rPr>
              <a:t>· 至今仍是公共政策争论的底本</a:t>
            </a:r>
            <a:endParaRPr lang="en-US" sz="1600" noProof="1"/>
          </a:p>
        </p:txBody>
      </p:sp>
      <p:sp>
        <p:nvSpPr>
          <p:cNvPr id="9" name="q"/>
          <p:cNvSpPr txBox="1"/>
          <p:nvPr/>
        </p:nvSpPr>
        <p:spPr>
          <a:xfrm>
            <a:off x="914400" y="3987800"/>
            <a:ext cx="10363200" cy="838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600" noProof="1" b="1">
                <a:solidFill>
                  <a:srgbClr val="16302B"/>
                </a:solidFill>
                <a:latin typeface="MiSans"/>
                <a:ea typeface="MiSans"/>
              </a:rPr>
              <a:t>但历史证明他错了：</a:t>
            </a:r>
            <a:r>
              <a:rPr lang="en-US" sz="1600" noProof="1">
                <a:solidFill>
                  <a:srgbClr val="16302B"/>
                </a:solidFill>
                <a:latin typeface="MiSans"/>
                <a:ea typeface="MiSans"/>
              </a:rPr>
              <a:t>工业革命后，人口增长自己慢了下来。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600" noProof="1" b="1">
                <a:solidFill>
                  <a:srgbClr val="C4481F"/>
                </a:solidFill>
                <a:latin typeface="MiSans"/>
                <a:ea typeface="MiSans"/>
              </a:rPr>
              <a:t>问题：他的算术没错，错在哪里？</a:t>
            </a:r>
            <a:endParaRPr lang="en-US" sz="1600" noProof="1"/>
          </a:p>
        </p:txBody>
      </p:sp>
      <p:sp>
        <p:nvSpPr>
          <p:cNvPr id="10" name="key-bg"/>
          <p:cNvSpPr/>
          <p:nvPr/>
        </p:nvSpPr>
        <p:spPr>
          <a:xfrm>
            <a:off x="914400" y="5029200"/>
            <a:ext cx="10363200" cy="965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key"/>
          <p:cNvSpPr txBox="1"/>
          <p:nvPr/>
        </p:nvSpPr>
        <p:spPr>
          <a:xfrm>
            <a:off x="1168400" y="5181600"/>
            <a:ext cx="98552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错在假设：增长方式不是固定的。人口不是被动等粮食"收割"——资源紧张时，</a:t>
            </a: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系统会自我调整（反馈）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线性外推 vs 有反馈的真实世界——这就是今天的分水岭。</a:t>
            </a:r>
            <a:endParaRPr lang="en-US" sz="1600" noProof="1"/>
          </a:p>
        </p:txBody>
      </p:sp>
      <p:sp>
        <p:nvSpPr>
          <p:cNvPr id="12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5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概念层 · 真实增长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真实的增长自带"刹车"：S 型曲线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l="-17668" r="-17668"/>
          <a:stretch>
            <a:fillRect/>
          </a:stretch>
        </p:blipFill>
        <p:spPr>
          <a:xfrm>
            <a:off x="914400" y="1447800"/>
            <a:ext cx="10363200" cy="36576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5232400"/>
            <a:ext cx="10363200" cy="1066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资源有限 → 个体越多、人均越少 → 增长的结果反过来抑制增长（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负反馈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）。S 型曲线无处不在：细菌繁殖、手机普及、传染病传播、背单词。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 b="1">
                <a:solidFill>
                  <a:srgbClr val="14655C"/>
                </a:solidFill>
                <a:latin typeface="MiSans"/>
                <a:ea typeface="MiSans"/>
              </a:rPr>
              <a:t>增长率不是常数，越接近上限越小——马尔萨斯用线性外推看世界，世界却用反馈运转。</a:t>
            </a:r>
            <a:endParaRPr lang="en-US" sz="1600" noProof="1"/>
          </a:p>
        </p:txBody>
      </p:sp>
      <p:sp>
        <p:nvSpPr>
          <p:cNvPr id="7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8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9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6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案例 · 中国经验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郝柏林的"猪肉震荡"：滞后反馈制造周期 2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pic>
        <p:nvPicPr>
          <p:cNvPr id="5" name="img"/>
          <p:cNvPicPr/>
          <p:nvPr/>
        </p:nvPicPr>
        <p:blipFill>
          <a:blip r:embed="rId2"/>
          <a:srcRect l="-18766" r="-18766"/>
          <a:stretch>
            <a:fillRect/>
          </a:stretch>
        </p:blipFill>
        <p:spPr>
          <a:xfrm>
            <a:off x="914400" y="1447800"/>
            <a:ext cx="10363200" cy="3403600"/>
          </a:xfrm>
          <a:prstGeom prst="rect">
            <a:avLst/>
          </a:prstGeom>
          <a:ln>
            <a:noFill/>
          </a:ln>
        </p:spPr>
      </p:pic>
      <p:sp>
        <p:nvSpPr>
          <p:cNvPr id="6" name="read"/>
          <p:cNvSpPr txBox="1"/>
          <p:nvPr/>
        </p:nvSpPr>
        <p:spPr>
          <a:xfrm>
            <a:off x="914400" y="49784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价高 → 多养 → 价跌 → 少养 → 价高……决策与结果隔着一个生产周期，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反馈 + 滞后 = 震荡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。洗澡调水温是同款：烫了拧冷、冷了拧热，来回摆动。</a:t>
            </a:r>
            <a:endParaRPr lang="en-US" sz="1600" noProof="1"/>
          </a:p>
        </p:txBody>
      </p:sp>
      <p:sp>
        <p:nvSpPr>
          <p:cNvPr id="7" name="key-bg"/>
          <p:cNvSpPr/>
          <p:nvPr/>
        </p:nvSpPr>
        <p:spPr>
          <a:xfrm>
            <a:off x="914400" y="5791200"/>
            <a:ext cx="10363200" cy="4572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8" name="key"/>
          <p:cNvSpPr txBox="1"/>
          <p:nvPr/>
        </p:nvSpPr>
        <p:spPr>
          <a:xfrm>
            <a:off x="1168400" y="5842000"/>
            <a:ext cx="98552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>
                <a:solidFill>
                  <a:srgbClr val="FAF8F4"/>
                </a:solidFill>
                <a:latin typeface="MiSans"/>
                <a:ea typeface="MiSans"/>
              </a:rPr>
              <a:t>这个"周期2"待会儿会在分岔图上再见——它是混沌族谱的</a:t>
            </a:r>
            <a:r>
              <a:rPr lang="en-US" sz="1300" noProof="1" b="1">
                <a:solidFill>
                  <a:srgbClr val="FAF8F4"/>
                </a:solidFill>
                <a:latin typeface="MiSans"/>
                <a:ea typeface="MiSans"/>
              </a:rPr>
              <a:t>第一根分叉</a:t>
            </a:r>
            <a:r>
              <a:rPr lang="en-US" sz="1300" noProof="1">
                <a:solidFill>
                  <a:srgbClr val="FAF8F4"/>
                </a:solidFill>
                <a:latin typeface="MiSans"/>
                <a:ea typeface="MiSans"/>
              </a:rPr>
              <a:t>。</a:t>
            </a:r>
            <a:endParaRPr lang="en-US" sz="1600" noProof="1"/>
          </a:p>
        </p:txBody>
      </p:sp>
      <p:sp>
        <p:nvSpPr>
          <p:cNvPr id="9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0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1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7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1905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7FD1C0"/>
                </a:solidFill>
                <a:latin typeface="MiSans"/>
                <a:ea typeface="MiSans"/>
              </a:rPr>
              <a:t>第一站 · 概念层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812800" y="2311400"/>
            <a:ext cx="105664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3600" noProof="1" b="1">
                <a:solidFill>
                  <a:srgbClr val="FAF8F4"/>
                </a:solidFill>
                <a:latin typeface="思源宋体"/>
                <a:ea typeface="思源宋体"/>
              </a:rPr>
              <a:t>线性 vs 非线性</a:t>
            </a:r>
            <a:endParaRPr lang="en-US" sz="1600" noProof="1"/>
          </a:p>
        </p:txBody>
      </p:sp>
      <p:sp>
        <p:nvSpPr>
          <p:cNvPr id="4" name="bar"/>
          <p:cNvSpPr/>
          <p:nvPr/>
        </p:nvSpPr>
        <p:spPr>
          <a:xfrm>
            <a:off x="825500" y="3276600"/>
            <a:ext cx="762000" cy="38100"/>
          </a:xfrm>
          <a:prstGeom prst="rect">
            <a:avLst/>
          </a:prstGeom>
          <a:solidFill>
            <a:srgbClr val="C4481F"/>
          </a:solidFill>
          <a:ln>
            <a:noFill/>
          </a:ln>
        </p:spPr>
      </p:sp>
      <p:sp>
        <p:nvSpPr>
          <p:cNvPr id="5" name="sub"/>
          <p:cNvSpPr txBox="1"/>
          <p:nvPr/>
        </p:nvSpPr>
        <p:spPr>
          <a:xfrm>
            <a:off x="812800" y="3632200"/>
            <a:ext cx="8890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整体 = 部分之和？</a:t>
            </a:r>
            <a:endParaRPr lang="en-US" sz="1600" noProof="1"/>
          </a:p>
          <a:p>
            <a:pPr algn="l">
              <a:lnSpc>
                <a:spcPct val="180000"/>
              </a:lnSpc>
            </a:pPr>
            <a:r>
              <a:rPr lang="en-US" sz="1500" noProof="1">
                <a:solidFill>
                  <a:srgbClr val="C8D6D0"/>
                </a:solidFill>
                <a:latin typeface="MiSans"/>
                <a:ea typeface="MiSans"/>
              </a:rPr>
              <a:t>"水涨船高" vs "过犹不及"</a:t>
            </a:r>
            <a:endParaRPr lang="en-US" sz="1600" noProof="1"/>
          </a:p>
        </p:txBody>
      </p:sp>
      <p:sp>
        <p:nvSpPr>
          <p:cNvPr id="6" name="footer-r"/>
          <p:cNvSpPr txBox="1"/>
          <p:nvPr/>
        </p:nvSpPr>
        <p:spPr>
          <a:xfrm>
            <a:off x="10210800" y="65024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8FAEA4"/>
                </a:solidFill>
                <a:latin typeface="MiSans"/>
                <a:ea typeface="MiSans"/>
              </a:rPr>
              <a:t>第 8 / 36 页</a:t>
            </a:r>
            <a:endParaRPr lang="en-US" sz="1000" noProof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711200" y="4064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200" noProof="1" b="1" spc="300" kern="0">
                <a:solidFill>
                  <a:srgbClr val="14655C"/>
                </a:solidFill>
                <a:latin typeface="MiSans"/>
                <a:ea typeface="MiSans"/>
              </a:rPr>
              <a:t>第一站 · 线性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711200" y="660400"/>
            <a:ext cx="10769600" cy="482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 b="1">
                <a:solidFill>
                  <a:srgbClr val="16302B"/>
                </a:solidFill>
                <a:latin typeface="思源宋体"/>
                <a:ea typeface="思源宋体"/>
              </a:rPr>
              <a:t>线性：整体 = 部分之和</a:t>
            </a:r>
            <a:endParaRPr lang="en-US" sz="2600" noProof="1"/>
          </a:p>
        </p:txBody>
      </p:sp>
      <p:sp>
        <p:nvSpPr>
          <p:cNvPr id="4" name="titlebar"/>
          <p:cNvSpPr/>
          <p:nvPr/>
        </p:nvSpPr>
        <p:spPr>
          <a:xfrm>
            <a:off x="723900" y="1244600"/>
            <a:ext cx="558800" cy="38100"/>
          </a:xfrm>
          <a:prstGeom prst="rect">
            <a:avLst/>
          </a:prstGeom>
          <a:solidFill>
            <a:srgbClr val="14655C"/>
          </a:solidFill>
          <a:ln>
            <a:noFill/>
          </a:ln>
        </p:spPr>
      </p:sp>
      <p:sp>
        <p:nvSpPr>
          <p:cNvPr id="5" name="p1-bg"/>
          <p:cNvSpPr/>
          <p:nvPr/>
        </p:nvSpPr>
        <p:spPr>
          <a:xfrm>
            <a:off x="711200" y="1549400"/>
            <a:ext cx="5181600" cy="190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6" name="p1"/>
          <p:cNvSpPr txBox="1"/>
          <p:nvPr/>
        </p:nvSpPr>
        <p:spPr>
          <a:xfrm>
            <a:off x="965200" y="1727200"/>
            <a:ext cx="4673600" cy="154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线性关系的两条"家规"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① 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叠加原理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：两份输入 = 两份效果相加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② </a:t>
            </a:r>
            <a:r>
              <a:rPr lang="en-US" sz="1350" noProof="1" b="1">
                <a:solidFill>
                  <a:srgbClr val="262B29"/>
                </a:solidFill>
                <a:latin typeface="MiSans"/>
                <a:ea typeface="MiSans"/>
              </a:rPr>
              <a:t>比例性</a:t>
            </a: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：输入翻一倍，输出也翻一倍</a:t>
            </a:r>
            <a:endParaRPr lang="en-US" sz="1600" noProof="1"/>
          </a:p>
        </p:txBody>
      </p:sp>
      <p:sp>
        <p:nvSpPr>
          <p:cNvPr id="7" name="p2-bg"/>
          <p:cNvSpPr/>
          <p:nvPr/>
        </p:nvSpPr>
        <p:spPr>
          <a:xfrm>
            <a:off x="6299200" y="1549400"/>
            <a:ext cx="5181600" cy="1905000"/>
          </a:xfrm>
          <a:prstGeom prst="rect">
            <a:avLst/>
          </a:prstGeom>
          <a:solidFill>
            <a:srgbClr val="EFE9DF"/>
          </a:solidFill>
          <a:ln>
            <a:noFill/>
          </a:ln>
        </p:spPr>
      </p:sp>
      <p:sp>
        <p:nvSpPr>
          <p:cNvPr id="8" name="p2"/>
          <p:cNvSpPr txBox="1"/>
          <p:nvPr/>
        </p:nvSpPr>
        <p:spPr>
          <a:xfrm>
            <a:off x="6553200" y="1727200"/>
            <a:ext cx="4673600" cy="154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16302B"/>
                </a:solidFill>
                <a:latin typeface="MiSans"/>
                <a:ea typeface="MiSans"/>
              </a:rPr>
              <a:t>你熟悉的线性例子</a:t>
            </a:r>
            <a:endParaRPr lang="en-US" sz="1600" noProof="1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· 欧姆定律：电压加倍，电流加倍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· 胡克定律：拉力加倍，伸长加倍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350" noProof="1">
                <a:solidFill>
                  <a:srgbClr val="262B29"/>
                </a:solidFill>
                <a:latin typeface="MiSans"/>
                <a:ea typeface="MiSans"/>
              </a:rPr>
              <a:t>· 打一份工一份钱，两份工两份钱</a:t>
            </a:r>
            <a:endParaRPr lang="en-US" sz="1600" noProof="1"/>
          </a:p>
        </p:txBody>
      </p:sp>
      <p:sp>
        <p:nvSpPr>
          <p:cNvPr id="9" name="quote"/>
          <p:cNvSpPr txBox="1"/>
          <p:nvPr/>
        </p:nvSpPr>
        <p:spPr>
          <a:xfrm>
            <a:off x="914400" y="3759200"/>
            <a:ext cx="103632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900" noProof="1" b="1">
                <a:solidFill>
                  <a:srgbClr val="14655C"/>
                </a:solidFill>
                <a:latin typeface="霞鹜新致宋"/>
                <a:ea typeface="霞鹜新致宋"/>
              </a:rPr>
              <a:t>水涨船高，人人有份。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1200" noProof="1">
                <a:solidFill>
                  <a:srgbClr val="68736F"/>
                </a:solidFill>
                <a:latin typeface="MiSans"/>
                <a:ea typeface="MiSans"/>
              </a:rPr>
              <a:t>线性世界的朴素信念：更多的投入，必然带来成比例的回报</a:t>
            </a:r>
            <a:endParaRPr lang="en-US" sz="1600" noProof="1"/>
          </a:p>
        </p:txBody>
      </p:sp>
      <p:sp>
        <p:nvSpPr>
          <p:cNvPr id="10" name="key-bg"/>
          <p:cNvSpPr/>
          <p:nvPr/>
        </p:nvSpPr>
        <p:spPr>
          <a:xfrm>
            <a:off x="914400" y="4826000"/>
            <a:ext cx="10363200" cy="1168400"/>
          </a:xfrm>
          <a:prstGeom prst="rect">
            <a:avLst/>
          </a:prstGeom>
          <a:solidFill>
            <a:srgbClr val="10322C"/>
          </a:solidFill>
          <a:ln>
            <a:noFill/>
          </a:ln>
        </p:spPr>
      </p:sp>
      <p:sp>
        <p:nvSpPr>
          <p:cNvPr id="11" name="key"/>
          <p:cNvSpPr txBox="1"/>
          <p:nvPr/>
        </p:nvSpPr>
        <p:spPr>
          <a:xfrm>
            <a:off x="1168400" y="4978400"/>
            <a:ext cx="9855200" cy="863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线性系统可以</a:t>
            </a:r>
            <a:r>
              <a:rPr lang="en-US" sz="1400" noProof="1" b="1">
                <a:solidFill>
                  <a:srgbClr val="FAF8F4"/>
                </a:solidFill>
                <a:latin typeface="MiSans"/>
                <a:ea typeface="MiSans"/>
              </a:rPr>
              <a:t>拆开求解、再拼回去</a:t>
            </a:r>
            <a:r>
              <a:rPr lang="en-US" sz="1400" noProof="1">
                <a:solidFill>
                  <a:srgbClr val="FAF8F4"/>
                </a:solidFill>
                <a:latin typeface="MiSans"/>
                <a:ea typeface="MiSans"/>
              </a:rPr>
              <a:t>——还原论方法论的地基。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1400" noProof="1" b="1">
                <a:solidFill>
                  <a:srgbClr val="E8B64C"/>
                </a:solidFill>
                <a:latin typeface="MiSans"/>
                <a:ea typeface="MiSans"/>
              </a:rPr>
              <a:t>牛顿力学、麦克斯韦方程、整个工程学的地基，都是线性的。但它只是世界的一部分。</a:t>
            </a:r>
            <a:endParaRPr lang="en-US" sz="1600" noProof="1"/>
          </a:p>
        </p:txBody>
      </p:sp>
      <p:sp>
        <p:nvSpPr>
          <p:cNvPr id="12" name="footer-line"/>
          <p:cNvSpPr/>
          <p:nvPr>
            <p:extLst>
              <p:ext uri="{F5677B7D-0D2A-4D9B-9A5C-6D8D7D0E5A5D}">
                <pptd:line encoding="base64url">eyJ2aWV3Qm94IjpbODQ4LDFdLCJwb2ludHMiOiIwLDAgODQ4LDAifQ</pptd:line>
              </p:ext>
            </p:extLst>
          </p:nvPr>
        </p:nvSpPr>
        <p:spPr>
          <a:xfrm>
            <a:off x="711200" y="6451600"/>
            <a:ext cx="10769600" cy="12700"/>
          </a:xfrm>
          <a:custGeom>
            <a:avLst/>
            <a:gdLst/>
            <a:ahLst/>
            <a:cxnLst/>
            <a:rect l="l" t="t" r="r" b="b"/>
            <a:pathLst>
              <a:path w="848" h="1">
                <a:moveTo>
                  <a:pt x="0" y="0"/>
                </a:moveTo>
                <a:lnTo>
                  <a:pt x="848" y="0"/>
                </a:lnTo>
              </a:path>
            </a:pathLst>
          </a:custGeom>
          <a:noFill/>
          <a:ln w="12700" cap="rnd">
            <a:solidFill>
              <a:srgbClr val="DCD5C9"/>
            </a:solidFill>
            <a:round/>
          </a:ln>
        </p:spPr>
      </p:sp>
      <p:sp>
        <p:nvSpPr>
          <p:cNvPr id="13" name="footer-l"/>
          <p:cNvSpPr txBox="1"/>
          <p:nvPr/>
        </p:nvSpPr>
        <p:spPr>
          <a:xfrm>
            <a:off x="711200" y="65405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混沌理论与蝴蝶效应 · 第3讲</a:t>
            </a:r>
            <a:endParaRPr lang="en-US" sz="1000" noProof="1"/>
          </a:p>
        </p:txBody>
      </p:sp>
      <p:sp>
        <p:nvSpPr>
          <p:cNvPr id="14" name="footer-r"/>
          <p:cNvSpPr txBox="1"/>
          <p:nvPr/>
        </p:nvSpPr>
        <p:spPr>
          <a:xfrm>
            <a:off x="10210800" y="6540500"/>
            <a:ext cx="127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68736F"/>
                </a:solidFill>
                <a:latin typeface="MiSans"/>
                <a:ea typeface="MiSans"/>
              </a:rPr>
              <a:t>第 9 / 36 页</a:t>
            </a:r>
            <a:endParaRPr lang="en-US" sz="1000" noProof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</a:theme>
</file>

<file path=customXml/provenance.xml><?xml version="1.0" encoding="utf-8"?>
<provenance xmlns="urn:kimi:pptd:provenance">
  <producer>Kimi Slides/Design</producer>
  <statement>Built by Kimi Slides/Design with PPTD</statement>
</provenance>
</file>

<file path=docProps/app.xml><?xml version="1.0" encoding="utf-8"?>
<Properties xmlns="http://schemas.openxmlformats.org/officeDocument/2006/extended-properties">
  <Application>Neo Design</Application>
  <Slides>36</Slides>
</Properties>
</file>

<file path=docProps/core.xml><?xml version="1.0" encoding="utf-8"?>
<cp:coreProperties xmlns:dc="http://purl.org/dc/elements/1.1/" xmlns:cp="http://schemas.openxmlformats.org/package/2006/metadata/core-properties">
  <dc:title>混沌理论与蝴蝶效应 · 第3讲 非线性 · 简单的规则，复杂的世界</dc:title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4" name="AIGC">
    <vt:lpwstr/>
  </property>
</Properties>
</file>